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24384000" cy="13716000"/>
  <p:notesSz cx="6858000" cy="9144000"/>
  <p:embeddedFontLst>
    <p:embeddedFont>
      <p:font typeface="Calibri" panose="020F0502020204030204" pitchFamily="34" charset="0"/>
      <p:regular r:id="rId40"/>
      <p:bold r:id="rId41"/>
      <p:italic r:id="rId42"/>
      <p:boldItalic r:id="rId43"/>
    </p:embeddedFont>
    <p:embeddedFont>
      <p:font typeface="Helvetica Neue" panose="02000503000000020004" pitchFamily="2" charset="0"/>
      <p:regular r:id="rId44"/>
      <p:bold r:id="rId45"/>
      <p:italic r:id="rId46"/>
      <p:boldItalic r:id="rId47"/>
    </p:embeddedFont>
    <p:embeddedFont>
      <p:font typeface="Quattrocento Sans" panose="020B0502050000020003"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NMHXqKMtbDLrNtn18HdY5BaXf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02"/>
  </p:normalViewPr>
  <p:slideViewPr>
    <p:cSldViewPr snapToGrid="0">
      <p:cViewPr varScale="1">
        <p:scale>
          <a:sx n="57" d="100"/>
          <a:sy n="57" d="100"/>
        </p:scale>
        <p:origin x="480" y="272"/>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000"/>
              </a:lnSpc>
              <a:spcBef>
                <a:spcPts val="0"/>
              </a:spcBef>
              <a:spcAft>
                <a:spcPts val="0"/>
              </a:spcAft>
              <a:buSzPts val="1400"/>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000"/>
              </a:lnSpc>
              <a:spcBef>
                <a:spcPts val="0"/>
              </a:spcBef>
              <a:spcAft>
                <a:spcPts val="0"/>
              </a:spcAft>
              <a:buSzPts val="1400"/>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000"/>
              </a:lnSpc>
              <a:spcBef>
                <a:spcPts val="0"/>
              </a:spcBef>
              <a:spcAft>
                <a:spcPts val="0"/>
              </a:spcAft>
              <a:buSzPts val="1400"/>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000"/>
              </a:lnSpc>
              <a:spcBef>
                <a:spcPts val="0"/>
              </a:spcBef>
              <a:spcAft>
                <a:spcPts val="0"/>
              </a:spcAft>
              <a:buSzPts val="1400"/>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000"/>
              </a:lnSpc>
              <a:spcBef>
                <a:spcPts val="0"/>
              </a:spcBef>
              <a:spcAft>
                <a:spcPts val="0"/>
              </a:spcAft>
              <a:buSzPts val="1400"/>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ilmanscholarship.org/applicants/selection-criteria/#1550782388271-05395dcf-7dd9"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ilmanscholarship.org/applicants/essays#cnla"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ravel.state.gov/content/travel/en/traveladvisories/traveladvisorie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The Benjamin A. Gilman Scholarship is </a:t>
            </a:r>
            <a:r>
              <a:rPr lang="en-US" b="1"/>
              <a:t>a program of the U.S. Department of State with funding provided by the U.S. government </a:t>
            </a:r>
            <a:r>
              <a:rPr lang="en-US"/>
              <a:t>and has been administered by the Institute of International Education (IIE) since the program’s inception in 2001.  </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The Gilman Scholarship Program has </a:t>
            </a:r>
            <a:r>
              <a:rPr lang="en-US" b="1"/>
              <a:t>become the largest U.S. undergraduate scholarship program supporting U.S. students of high financial need to participate in study abroad programs and international internships.  </a:t>
            </a:r>
            <a:endParaRPr b="1"/>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Gilman is one of many vehicles to help students go abroad through scholarships; however it is much more than just a scholarship; it is now a program – it is the access to a life-changing experience, to an opportunity for students to give back to [their fellow students through follow on service projects students like you, and to become a part of a legacy that will continue to give them ongoing opportunities back to you.</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sz="2000">
                <a:solidFill>
                  <a:schemeClr val="dk1"/>
                </a:solidFill>
              </a:rPr>
              <a:t>The U.S. Department of State’s Gilman-McCain Scholarship provides awards of $5,000 for </a:t>
            </a:r>
            <a:r>
              <a:rPr lang="en-US" sz="2000">
                <a:solidFill>
                  <a:srgbClr val="002C6A"/>
                </a:solidFill>
                <a:latin typeface="Calibri"/>
                <a:ea typeface="Calibri"/>
                <a:cs typeface="Calibri"/>
                <a:sym typeface="Calibri"/>
              </a:rPr>
              <a:t>dependents (child or spouse) of active or activated United States military personnel during the time of application </a:t>
            </a:r>
            <a:r>
              <a:rPr lang="en-US" sz="2000">
                <a:solidFill>
                  <a:schemeClr val="dk1"/>
                </a:solidFill>
              </a:rPr>
              <a:t>to study or intern abroad on credit-bearing programs.  Developed under the framework of the State Department’s Benjamin A. Gilman International Scholarship Program, the John McCain International Scholarship for Military Families (Gilman-McCain Scholarship) is open to eligible students enrolled at accredited U.S. colleges and universities who receive </a:t>
            </a:r>
            <a:r>
              <a:rPr lang="en-US" sz="2000" b="1">
                <a:solidFill>
                  <a:schemeClr val="dk1"/>
                </a:solidFill>
              </a:rPr>
              <a:t>any type</a:t>
            </a:r>
            <a:r>
              <a:rPr lang="en-US" sz="2000">
                <a:solidFill>
                  <a:schemeClr val="dk1"/>
                </a:solidFill>
              </a:rPr>
              <a:t> of Title IV federal financial aid.</a:t>
            </a:r>
            <a:endParaRPr/>
          </a:p>
          <a:p>
            <a:pPr marL="0" lvl="0" indent="0" algn="l" rtl="0">
              <a:lnSpc>
                <a:spcPct val="117000"/>
              </a:lnSpc>
              <a:spcBef>
                <a:spcPts val="0"/>
              </a:spcBef>
              <a:spcAft>
                <a:spcPts val="0"/>
              </a:spcAft>
              <a:buNone/>
            </a:pPr>
            <a:endParaRPr sz="2000">
              <a:solidFill>
                <a:schemeClr val="dk1"/>
              </a:solidFill>
            </a:endParaRPr>
          </a:p>
          <a:p>
            <a:pPr marL="0" lvl="0" indent="0" algn="l" rtl="0">
              <a:lnSpc>
                <a:spcPct val="117000"/>
              </a:lnSpc>
              <a:spcBef>
                <a:spcPts val="0"/>
              </a:spcBef>
              <a:spcAft>
                <a:spcPts val="0"/>
              </a:spcAft>
              <a:buNone/>
            </a:pPr>
            <a:r>
              <a:rPr lang="en-US" sz="2000">
                <a:solidFill>
                  <a:schemeClr val="dk1"/>
                </a:solidFill>
              </a:rPr>
              <a:t>To apply, you will use the online Gilman-McCain application and you will be required to upload a copy of your military dependent ID to submit the application. </a:t>
            </a:r>
            <a:endParaRPr/>
          </a:p>
          <a:p>
            <a:pPr marL="0" lvl="0" indent="0" algn="l" rtl="0">
              <a:lnSpc>
                <a:spcPct val="117000"/>
              </a:lnSpc>
              <a:spcBef>
                <a:spcPts val="0"/>
              </a:spcBef>
              <a:spcAft>
                <a:spcPts val="0"/>
              </a:spcAft>
              <a:buNone/>
            </a:pPr>
            <a:endParaRPr sz="2000">
              <a:solidFill>
                <a:schemeClr val="dk1"/>
              </a:solidFill>
            </a:endParaRPr>
          </a:p>
          <a:p>
            <a:pPr marL="0" lvl="0" indent="0" algn="l" rtl="0">
              <a:lnSpc>
                <a:spcPct val="117000"/>
              </a:lnSpc>
              <a:spcBef>
                <a:spcPts val="0"/>
              </a:spcBef>
              <a:spcAft>
                <a:spcPts val="0"/>
              </a:spcAft>
              <a:buNone/>
            </a:pPr>
            <a:r>
              <a:rPr lang="en-US" sz="2000">
                <a:solidFill>
                  <a:schemeClr val="dk1"/>
                </a:solidFill>
              </a:rPr>
              <a:t>Besides being a </a:t>
            </a:r>
            <a:r>
              <a:rPr lang="en-US" sz="2000">
                <a:solidFill>
                  <a:srgbClr val="002C6A"/>
                </a:solidFill>
                <a:latin typeface="Calibri"/>
                <a:ea typeface="Calibri"/>
                <a:cs typeface="Calibri"/>
                <a:sym typeface="Calibri"/>
              </a:rPr>
              <a:t>dependent (child or spouse) of active or activated United States military personnel during the time of application </a:t>
            </a:r>
            <a:r>
              <a:rPr lang="en-US" sz="2000">
                <a:solidFill>
                  <a:schemeClr val="dk1"/>
                </a:solidFill>
              </a:rPr>
              <a:t>and having any type of Title IV federal financial aid, all other eligibility requirements are the same as the Gilman Scholarship.</a:t>
            </a:r>
            <a:endParaRPr/>
          </a:p>
          <a:p>
            <a:pPr marL="0" lvl="0" indent="0" algn="l" rtl="0">
              <a:lnSpc>
                <a:spcPct val="117000"/>
              </a:lnSpc>
              <a:spcBef>
                <a:spcPts val="0"/>
              </a:spcBef>
              <a:spcAft>
                <a:spcPts val="0"/>
              </a:spcAft>
              <a:buNone/>
            </a:pPr>
            <a:endParaRPr sz="2000">
              <a:solidFill>
                <a:schemeClr val="dk1"/>
              </a:solidFill>
            </a:endParaRPr>
          </a:p>
          <a:p>
            <a:pPr marL="0" lvl="0" indent="0" algn="l" rtl="0">
              <a:lnSpc>
                <a:spcPct val="117000"/>
              </a:lnSpc>
              <a:spcBef>
                <a:spcPts val="0"/>
              </a:spcBef>
              <a:spcAft>
                <a:spcPts val="0"/>
              </a:spcAft>
              <a:buNone/>
            </a:pPr>
            <a:r>
              <a:rPr lang="en-US" sz="2000">
                <a:solidFill>
                  <a:schemeClr val="dk1"/>
                </a:solidFill>
              </a:rPr>
              <a:t>For more information, please visit the Gilman-McCain Scholarship web page. https://www.gilmanscholarship.org/program/gilman-mccain-scholarships/</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6" name="Google Shape;216;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3" name="Google Shape;223;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The entire application process is conducted online and has two steps. </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Step 1:  The online application asks for study abroad/internship program details, three essays (or additional 4</a:t>
            </a:r>
            <a:r>
              <a:rPr lang="en-US" baseline="30000"/>
              <a:t>th</a:t>
            </a:r>
            <a:r>
              <a:rPr lang="en-US"/>
              <a:t> essay if you’re applying for the CNLA), and an undergraduate transcript. The Gilman Program requires transcripts for applicants’ current institution and transcripts from any previous institutions attended. ​These transcripts can be official or unofficial. I’ll talk about the essays in the next slides.</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The application also requires applicants to select a study abroad advisor and a financial aid advisor within the application. </a:t>
            </a:r>
            <a:endParaRPr/>
          </a:p>
          <a:p>
            <a:pPr marL="0" lvl="0" indent="0" algn="l" rtl="0">
              <a:lnSpc>
                <a:spcPct val="117000"/>
              </a:lnSpc>
              <a:spcBef>
                <a:spcPts val="0"/>
              </a:spcBef>
              <a:spcAft>
                <a:spcPts val="0"/>
              </a:spcAft>
              <a:buNone/>
            </a:pPr>
            <a:endParaRPr/>
          </a:p>
          <a:p>
            <a:pPr marL="0" lvl="0" indent="0" algn="l" rtl="0">
              <a:lnSpc>
                <a:spcPct val="100000"/>
              </a:lnSpc>
              <a:spcBef>
                <a:spcPts val="0"/>
              </a:spcBef>
              <a:spcAft>
                <a:spcPts val="0"/>
              </a:spcAft>
              <a:buNone/>
            </a:pPr>
            <a:r>
              <a:rPr lang="en-US"/>
              <a:t>Step 2:  Once the student has submitted the application, it must be certified by both a study abroad and financial aid advisor. The deadline the advisor certifications is one week after the students’ deadline.</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In your application, you must submit three essays (four if you are applying for CNLA). </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The Statement of Purpose has a maximum of 7,000 characters, which is roughly about a page and a half. The essays are important because Selection Panelists, advisors and administrators at U.S. campuses, review these applications and this is their </a:t>
            </a:r>
            <a:r>
              <a:rPr lang="en-US" b="1"/>
              <a:t>only way of getting to know who you are and reasons for studying abroad</a:t>
            </a:r>
            <a:r>
              <a:rPr lang="en-US"/>
              <a:t>. In the application, the Gilman Program provides prompts for each essay – questions that you should consider answering in your essays.​</a:t>
            </a:r>
            <a:endParaRPr/>
          </a:p>
          <a:p>
            <a:pPr marL="0" lvl="0" indent="0" algn="l" rtl="0">
              <a:lnSpc>
                <a:spcPct val="117000"/>
              </a:lnSpc>
              <a:spcBef>
                <a:spcPts val="0"/>
              </a:spcBef>
              <a:spcAft>
                <a:spcPts val="0"/>
              </a:spcAft>
              <a:buNone/>
            </a:pPr>
            <a:r>
              <a:rPr lang="en-US"/>
              <a:t>​</a:t>
            </a:r>
            <a:endParaRPr/>
          </a:p>
          <a:p>
            <a:pPr marL="0" lvl="0" indent="0" algn="l" rtl="0">
              <a:lnSpc>
                <a:spcPct val="100000"/>
              </a:lnSpc>
              <a:spcBef>
                <a:spcPts val="0"/>
              </a:spcBef>
              <a:spcAft>
                <a:spcPts val="0"/>
              </a:spcAft>
              <a:buNone/>
            </a:pPr>
            <a:r>
              <a:rPr lang="en-US"/>
              <a:t>The Statement of Purpose essay is essentially a personal interview on paper.  You should talk about the impact of study abroad on your academic goals, professional goals and personal growth, as well as how the Gilman Scholarship can help you accomplish these goals.  You should also touch upon what inspired you to study abroad and what challenges you have faced in studying abroad, so </a:t>
            </a:r>
            <a:r>
              <a:rPr lang="en-US" sz="2400">
                <a:solidFill>
                  <a:schemeClr val="dk1"/>
                </a:solidFill>
              </a:rPr>
              <a:t>they can discern the knowledge, skills, and experiences that can be drawn on to meet challenges experienced abroad.</a:t>
            </a:r>
            <a:endParaRPr/>
          </a:p>
          <a:p>
            <a:pPr marL="0" lvl="0" indent="0" algn="l" rtl="0">
              <a:lnSpc>
                <a:spcPct val="100000"/>
              </a:lnSpc>
              <a:spcBef>
                <a:spcPts val="0"/>
              </a:spcBef>
              <a:spcAft>
                <a:spcPts val="0"/>
              </a:spcAft>
              <a:buNone/>
            </a:pPr>
            <a:endParaRPr sz="2400">
              <a:solidFill>
                <a:schemeClr val="dk1"/>
              </a:solidFill>
            </a:endParaRPr>
          </a:p>
          <a:p>
            <a:pPr marL="0" lvl="0" indent="0" algn="l" rtl="0">
              <a:lnSpc>
                <a:spcPct val="117000"/>
              </a:lnSpc>
              <a:spcBef>
                <a:spcPts val="0"/>
              </a:spcBef>
              <a:spcAft>
                <a:spcPts val="0"/>
              </a:spcAft>
              <a:buNone/>
            </a:pPr>
            <a:r>
              <a:rPr lang="en-US"/>
              <a:t>All students applying to the Gilman Program have financial need, so you may speak of this, but elaborate on other challenges you may face in addition to that.</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There is a preference for distributing Gilman awards to students from community colleges, student who are first-generation college students, students with disabilities, and students who identify as a student of racial or ethnic minority. Be sure to incorporate your status as a community college student into your essay. And if any of these other preferred criteria apply to you, be sure to include details about your experiences in these regards as well.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0" name="Google Shape;250;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Here are some questions to reflect on while writing your statement of purpose. </a:t>
            </a:r>
            <a:endParaRPr/>
          </a:p>
          <a:p>
            <a:pPr marL="171450" lvl="0" indent="-171450" algn="l" rtl="0">
              <a:lnSpc>
                <a:spcPct val="117000"/>
              </a:lnSpc>
              <a:spcBef>
                <a:spcPts val="0"/>
              </a:spcBef>
              <a:spcAft>
                <a:spcPts val="0"/>
              </a:spcAft>
              <a:buClr>
                <a:srgbClr val="000000"/>
              </a:buClr>
              <a:buSzPts val="2200"/>
              <a:buFont typeface="Arial"/>
              <a:buChar char="•"/>
            </a:pPr>
            <a:r>
              <a:rPr lang="en-US"/>
              <a:t>Do you make a connection between your </a:t>
            </a:r>
            <a:r>
              <a:rPr lang="en-US" b="1"/>
              <a:t>program</a:t>
            </a:r>
            <a:r>
              <a:rPr lang="en-US"/>
              <a:t> and goals?</a:t>
            </a:r>
            <a:endParaRPr/>
          </a:p>
          <a:p>
            <a:pPr marL="171450" lvl="0" indent="-171450" algn="l" rtl="0">
              <a:lnSpc>
                <a:spcPct val="117000"/>
              </a:lnSpc>
              <a:spcBef>
                <a:spcPts val="0"/>
              </a:spcBef>
              <a:spcAft>
                <a:spcPts val="0"/>
              </a:spcAft>
              <a:buClr>
                <a:srgbClr val="000000"/>
              </a:buClr>
              <a:buSzPts val="2200"/>
              <a:buFont typeface="Arial"/>
              <a:buChar char="•"/>
            </a:pPr>
            <a:r>
              <a:rPr lang="en-US"/>
              <a:t>Do you make a connection between your </a:t>
            </a:r>
            <a:r>
              <a:rPr lang="en-US" b="1"/>
              <a:t>country</a:t>
            </a:r>
            <a:r>
              <a:rPr lang="en-US"/>
              <a:t> and goals?</a:t>
            </a:r>
            <a:endParaRPr/>
          </a:p>
          <a:p>
            <a:pPr marL="171450" lvl="0" indent="-171450" algn="l" rtl="0">
              <a:lnSpc>
                <a:spcPct val="117000"/>
              </a:lnSpc>
              <a:spcBef>
                <a:spcPts val="0"/>
              </a:spcBef>
              <a:spcAft>
                <a:spcPts val="0"/>
              </a:spcAft>
              <a:buClr>
                <a:srgbClr val="000000"/>
              </a:buClr>
              <a:buSzPts val="2200"/>
              <a:buFont typeface="Arial"/>
              <a:buChar char="•"/>
            </a:pPr>
            <a:r>
              <a:rPr lang="en-US"/>
              <a:t>Do you share how you will be </a:t>
            </a:r>
            <a:r>
              <a:rPr lang="en-US" b="1"/>
              <a:t>academically successful</a:t>
            </a:r>
            <a:r>
              <a:rPr lang="en-US"/>
              <a:t> on your program?</a:t>
            </a:r>
            <a:endParaRPr/>
          </a:p>
          <a:p>
            <a:pPr marL="171450" lvl="0" indent="-171450" algn="l" rtl="0">
              <a:lnSpc>
                <a:spcPct val="117000"/>
              </a:lnSpc>
              <a:spcBef>
                <a:spcPts val="0"/>
              </a:spcBef>
              <a:spcAft>
                <a:spcPts val="0"/>
              </a:spcAft>
              <a:buClr>
                <a:srgbClr val="000000"/>
              </a:buClr>
              <a:buSzPts val="2200"/>
              <a:buFont typeface="Arial"/>
              <a:buChar char="•"/>
            </a:pPr>
            <a:r>
              <a:rPr lang="en-US"/>
              <a:t>Do you give </a:t>
            </a:r>
            <a:r>
              <a:rPr lang="en-US" b="1"/>
              <a:t>examples</a:t>
            </a:r>
            <a:r>
              <a:rPr lang="en-US"/>
              <a:t> of your experiences, skills, and knowledge that you will use to meet program challenges?</a:t>
            </a:r>
            <a:endParaRPr/>
          </a:p>
          <a:p>
            <a:pPr marL="171450" lvl="0" indent="-171450" algn="l" rtl="0">
              <a:lnSpc>
                <a:spcPct val="117000"/>
              </a:lnSpc>
              <a:spcBef>
                <a:spcPts val="0"/>
              </a:spcBef>
              <a:spcAft>
                <a:spcPts val="0"/>
              </a:spcAft>
              <a:buClr>
                <a:srgbClr val="000000"/>
              </a:buClr>
              <a:buSzPts val="2200"/>
              <a:buFont typeface="Arial"/>
              <a:buChar char="•"/>
            </a:pPr>
            <a:r>
              <a:rPr lang="en-US"/>
              <a:t>Do you address how this abroad experience will </a:t>
            </a:r>
            <a:r>
              <a:rPr lang="en-US" b="1"/>
              <a:t>impact</a:t>
            </a:r>
            <a:r>
              <a:rPr lang="en-US"/>
              <a:t> your future?</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These questions will help you stay organized and on task. You can begin by using these questions to start brainstorming and drafting your essay.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 name="Google Shape;258;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There are two community impact essays that are both required and </a:t>
            </a:r>
            <a:r>
              <a:rPr lang="en-US" sz="2400">
                <a:solidFill>
                  <a:schemeClr val="dk1"/>
                </a:solidFill>
              </a:rPr>
              <a:t>are equally important. We strongly encourage you to read the </a:t>
            </a:r>
            <a:r>
              <a:rPr lang="en-US" sz="2400" u="sng">
                <a:solidFill>
                  <a:schemeClr val="dk1"/>
                </a:solidFill>
                <a:hlinkClick r:id="rId3">
                  <a:extLst>
                    <a:ext uri="{A12FA001-AC4F-418D-AE19-62706E023703}">
                      <ahyp:hlinkClr xmlns:ahyp="http://schemas.microsoft.com/office/drawing/2018/hyperlinkcolor" val="tx"/>
                    </a:ext>
                  </a:extLst>
                </a:hlinkClick>
              </a:rPr>
              <a:t>Selection Criterion Community Impact Abroad &amp; Student’s Return Home</a:t>
            </a:r>
            <a:r>
              <a:rPr lang="en-US" sz="2400" u="sng">
                <a:solidFill>
                  <a:schemeClr val="dk1"/>
                </a:solidFill>
              </a:rPr>
              <a:t>. </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The Community Impact: Building Mutual Understanding Essay requires you to answer how you will be a U.S. citizen diplomat as a Gilman Scholar while abroad</a:t>
            </a:r>
            <a:endParaRPr/>
          </a:p>
          <a:p>
            <a:pPr marL="0" lvl="0" indent="0" algn="l" rtl="0">
              <a:lnSpc>
                <a:spcPct val="117000"/>
              </a:lnSpc>
              <a:spcBef>
                <a:spcPts val="0"/>
              </a:spcBef>
              <a:spcAft>
                <a:spcPts val="0"/>
              </a:spcAft>
              <a:buNone/>
            </a:pPr>
            <a:r>
              <a:rPr lang="en-US"/>
              <a:t>​</a:t>
            </a:r>
            <a:endParaRPr/>
          </a:p>
          <a:p>
            <a:pPr marL="0" lvl="0" indent="0" algn="l" rtl="0">
              <a:lnSpc>
                <a:spcPct val="117000"/>
              </a:lnSpc>
              <a:spcBef>
                <a:spcPts val="0"/>
              </a:spcBef>
              <a:spcAft>
                <a:spcPts val="0"/>
              </a:spcAft>
              <a:buNone/>
            </a:pPr>
            <a:r>
              <a:rPr lang="en-US"/>
              <a:t>Key aspects to this essay are how you will be a U.S. representative abroad and how you will seek opportunities to become more culturally engaged and have meaningful interactions with people from different cultures on your abroad program. It might help to connect with previous study abroad experiences to learn about their experiences abroad – previous Gilman recipients would be especially useful sources of insight. </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This essay has a maximum of 3,000 characters.</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Here are some questions to reflect on while you write the essay on building mutual understanding:</a:t>
            </a:r>
            <a:endParaRPr/>
          </a:p>
          <a:p>
            <a:pPr marL="171450" lvl="0" indent="-171450" algn="l" rtl="0">
              <a:lnSpc>
                <a:spcPct val="100000"/>
              </a:lnSpc>
              <a:spcBef>
                <a:spcPts val="0"/>
              </a:spcBef>
              <a:spcAft>
                <a:spcPts val="0"/>
              </a:spcAft>
              <a:buClr>
                <a:srgbClr val="000000"/>
              </a:buClr>
              <a:buSzPts val="2200"/>
              <a:buFont typeface="Arial"/>
              <a:buChar char="•"/>
            </a:pPr>
            <a:r>
              <a:rPr lang="en-US"/>
              <a:t>Do you articulate how you will </a:t>
            </a:r>
            <a:r>
              <a:rPr lang="en-US" b="1"/>
              <a:t>represent</a:t>
            </a:r>
            <a:r>
              <a:rPr lang="en-US"/>
              <a:t> the U.S. as a citizen diplomat while abroad?</a:t>
            </a:r>
            <a:endParaRPr/>
          </a:p>
          <a:p>
            <a:pPr marL="171450" lvl="0" indent="-171450" algn="l" rtl="0">
              <a:lnSpc>
                <a:spcPct val="100000"/>
              </a:lnSpc>
              <a:spcBef>
                <a:spcPts val="0"/>
              </a:spcBef>
              <a:spcAft>
                <a:spcPts val="0"/>
              </a:spcAft>
              <a:buClr>
                <a:srgbClr val="000000"/>
              </a:buClr>
              <a:buSzPts val="2200"/>
              <a:buFont typeface="Arial"/>
              <a:buChar char="•"/>
            </a:pPr>
            <a:r>
              <a:rPr lang="en-US"/>
              <a:t>Do you explain how will </a:t>
            </a:r>
            <a:r>
              <a:rPr lang="en-US" b="1"/>
              <a:t>contribute</a:t>
            </a:r>
            <a:r>
              <a:rPr lang="en-US"/>
              <a:t> to the goal of building mutual understanding?</a:t>
            </a:r>
            <a:endParaRPr/>
          </a:p>
          <a:p>
            <a:pPr marL="171450" lvl="0" indent="-171450" algn="l" rtl="0">
              <a:lnSpc>
                <a:spcPct val="100000"/>
              </a:lnSpc>
              <a:spcBef>
                <a:spcPts val="0"/>
              </a:spcBef>
              <a:spcAft>
                <a:spcPts val="0"/>
              </a:spcAft>
              <a:buClr>
                <a:srgbClr val="000000"/>
              </a:buClr>
              <a:buSzPts val="2200"/>
              <a:buFont typeface="Arial"/>
              <a:buChar char="•"/>
            </a:pPr>
            <a:r>
              <a:rPr lang="en-US"/>
              <a:t>Do you discuss how you will look for opportunities to build </a:t>
            </a:r>
            <a:r>
              <a:rPr lang="en-US" b="1"/>
              <a:t>meaningful relationships </a:t>
            </a:r>
            <a:r>
              <a:rPr lang="en-US"/>
              <a:t>and become more </a:t>
            </a:r>
            <a:r>
              <a:rPr lang="en-US" b="1"/>
              <a:t>culturally engaged</a:t>
            </a:r>
            <a:r>
              <a:rPr lang="en-US"/>
              <a:t>?</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0" name="Google Shape;280;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The Gilman Program and the program’s sponsors at the U.S. Department of State value the multiplier effect that this program has on U.S. campuses and communities.</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Therefore, the Follow-On Service Project Proposal requires you to answer how you will represent the Gilman Program upon your return home by requiring you to design a project to promote the Gilman Scholarship Program. In this essay, students are asked to map out a potential project for them to complete upon their return to the U.S. that will encourage others to study or intern abroad and spread awareness of the Gilman Scholarship Program.</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The project can be completed on their home campus or in their local community and must be completed within 6 months of their return to the U.S. Key aspects of this essay include how you will be an effective U.S. representative at home and the creativity and feasibility of your Follow On Service Project.</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The Gilman Program advises students to use activities and organizations that they are already involved in as an inspiration and can therefore begin discussion of their project with key contacts even prior to being awarded the scholarship.</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We also ask that students consider their audience, tools, and timeline when proposing a project in the Gilman Scholarship Program application. </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This essay has a maximum of 3,000 characters.</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7" name="Google Shape;297;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a:t>Here are some questions to reflect on while writing your Follow-on Service Project Proposal:</a:t>
            </a:r>
            <a:endParaRPr/>
          </a:p>
          <a:p>
            <a:pPr marL="171450" lvl="0" indent="-171450" algn="l" rtl="0">
              <a:lnSpc>
                <a:spcPct val="100000"/>
              </a:lnSpc>
              <a:spcBef>
                <a:spcPts val="0"/>
              </a:spcBef>
              <a:spcAft>
                <a:spcPts val="0"/>
              </a:spcAft>
              <a:buClr>
                <a:srgbClr val="000000"/>
              </a:buClr>
              <a:buSzPts val="2200"/>
              <a:buFont typeface="Arial"/>
              <a:buChar char="•"/>
            </a:pPr>
            <a:r>
              <a:rPr lang="en-US"/>
              <a:t>Does your FOSP </a:t>
            </a:r>
            <a:r>
              <a:rPr lang="en-US" b="1"/>
              <a:t>increase awareness </a:t>
            </a:r>
            <a:r>
              <a:rPr lang="en-US"/>
              <a:t>of the Gilman Scholarship and study abroad?</a:t>
            </a:r>
            <a:endParaRPr/>
          </a:p>
          <a:p>
            <a:pPr marL="171450" lvl="0" indent="-171450" algn="l" rtl="0">
              <a:lnSpc>
                <a:spcPct val="100000"/>
              </a:lnSpc>
              <a:spcBef>
                <a:spcPts val="0"/>
              </a:spcBef>
              <a:spcAft>
                <a:spcPts val="0"/>
              </a:spcAft>
              <a:buClr>
                <a:srgbClr val="000000"/>
              </a:buClr>
              <a:buSzPts val="2200"/>
              <a:buFont typeface="Arial"/>
              <a:buChar char="•"/>
            </a:pPr>
            <a:r>
              <a:rPr lang="en-US"/>
              <a:t>Is your project </a:t>
            </a:r>
            <a:r>
              <a:rPr lang="en-US" b="1"/>
              <a:t>feasible</a:t>
            </a:r>
            <a:r>
              <a:rPr lang="en-US"/>
              <a:t>?</a:t>
            </a:r>
            <a:endParaRPr/>
          </a:p>
          <a:p>
            <a:pPr marL="171450" lvl="0" indent="-171450" algn="l" rtl="0">
              <a:lnSpc>
                <a:spcPct val="100000"/>
              </a:lnSpc>
              <a:spcBef>
                <a:spcPts val="0"/>
              </a:spcBef>
              <a:spcAft>
                <a:spcPts val="0"/>
              </a:spcAft>
              <a:buClr>
                <a:srgbClr val="000000"/>
              </a:buClr>
              <a:buSzPts val="2200"/>
              <a:buFont typeface="Arial"/>
              <a:buChar char="•"/>
            </a:pPr>
            <a:r>
              <a:rPr lang="en-US"/>
              <a:t>Do you give a </a:t>
            </a:r>
            <a:r>
              <a:rPr lang="en-US" b="1"/>
              <a:t>detailed plan </a:t>
            </a:r>
            <a:r>
              <a:rPr lang="en-US"/>
              <a:t>for your project?</a:t>
            </a:r>
            <a:endParaRPr/>
          </a:p>
          <a:p>
            <a:pPr marL="171450" lvl="0" indent="-171450" algn="l" rtl="0">
              <a:lnSpc>
                <a:spcPct val="100000"/>
              </a:lnSpc>
              <a:spcBef>
                <a:spcPts val="0"/>
              </a:spcBef>
              <a:spcAft>
                <a:spcPts val="0"/>
              </a:spcAft>
              <a:buClr>
                <a:srgbClr val="000000"/>
              </a:buClr>
              <a:buSzPts val="2200"/>
              <a:buFont typeface="Arial"/>
              <a:buChar char="•"/>
            </a:pPr>
            <a:r>
              <a:rPr lang="en-US"/>
              <a:t>Do you include your </a:t>
            </a:r>
            <a:r>
              <a:rPr lang="en-US" b="1"/>
              <a:t>study abroad experience </a:t>
            </a:r>
            <a:r>
              <a:rPr lang="en-US"/>
              <a:t>into you project?</a:t>
            </a:r>
            <a:endParaRPr/>
          </a:p>
          <a:p>
            <a:pPr marL="171450" lvl="0" indent="-171450" algn="l" rtl="0">
              <a:lnSpc>
                <a:spcPct val="100000"/>
              </a:lnSpc>
              <a:spcBef>
                <a:spcPts val="0"/>
              </a:spcBef>
              <a:spcAft>
                <a:spcPts val="0"/>
              </a:spcAft>
              <a:buClr>
                <a:srgbClr val="000000"/>
              </a:buClr>
              <a:buSzPts val="2200"/>
              <a:buFont typeface="Arial"/>
              <a:buChar char="•"/>
            </a:pPr>
            <a:r>
              <a:rPr lang="en-US"/>
              <a:t>Do you have an </a:t>
            </a:r>
            <a:r>
              <a:rPr lang="en-US" b="1"/>
              <a:t>intended audience</a:t>
            </a:r>
            <a:r>
              <a:rPr lang="en-US"/>
              <a:t>? Who will you collaborate with to reach this </a:t>
            </a:r>
            <a:r>
              <a:rPr lang="en-US" b="1"/>
              <a:t>community</a:t>
            </a:r>
            <a:r>
              <a:rPr lang="en-US"/>
              <a:t>?</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Your Study Abroad advisor is a great resource for planning your Follow-On Service Project, so connect with them if you need some support.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5" name="Google Shape;305;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As explained earlier, applicants who are studying a critical need language while abroad in a country in which the language is predominantly spoken have the option to be considered for the Critical Need Language Award, for a supplemental award of up of $3,000. This award is competitive and offered to a limited number of students each year. To be considered for the Critical Need Language Award, a brief additional essay is required and can be submitted in the same Gilman application. </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Some key points to keep in mind are:​</a:t>
            </a:r>
            <a:endParaRPr/>
          </a:p>
          <a:p>
            <a:pPr marL="0" lvl="0" indent="-139700" algn="l" rtl="0">
              <a:lnSpc>
                <a:spcPct val="117000"/>
              </a:lnSpc>
              <a:spcBef>
                <a:spcPts val="0"/>
              </a:spcBef>
              <a:spcAft>
                <a:spcPts val="0"/>
              </a:spcAft>
              <a:buClr>
                <a:srgbClr val="000000"/>
              </a:buClr>
              <a:buSzPts val="2200"/>
              <a:buFont typeface="Helvetica Neue"/>
              <a:buChar char="•"/>
            </a:pPr>
            <a:r>
              <a:rPr lang="en-US"/>
              <a:t>Be sure that the language you are studying while abroad is considered a Critical Need Language by the U.S. Department of State. You can see the list of Critical Need Languages at gilmanscholarship.org. Any other language study is not eligible for the Critical Need Language Award.​</a:t>
            </a:r>
            <a:endParaRPr/>
          </a:p>
          <a:p>
            <a:pPr marL="0" lvl="0" indent="-139700" algn="l" rtl="0">
              <a:lnSpc>
                <a:spcPct val="117000"/>
              </a:lnSpc>
              <a:spcBef>
                <a:spcPts val="0"/>
              </a:spcBef>
              <a:spcAft>
                <a:spcPts val="0"/>
              </a:spcAft>
              <a:buClr>
                <a:srgbClr val="000000"/>
              </a:buClr>
              <a:buSzPts val="2200"/>
              <a:buFont typeface="Helvetica Neue"/>
              <a:buChar char="•"/>
            </a:pPr>
            <a:r>
              <a:rPr lang="en-US"/>
              <a:t>Be sure that you are studying the Critical Need Language in a country where it is predominately spoken. ​</a:t>
            </a:r>
            <a:endParaRPr/>
          </a:p>
          <a:p>
            <a:pPr marL="0" lvl="0" indent="-139700" algn="l" rtl="0">
              <a:lnSpc>
                <a:spcPct val="117000"/>
              </a:lnSpc>
              <a:spcBef>
                <a:spcPts val="0"/>
              </a:spcBef>
              <a:spcAft>
                <a:spcPts val="0"/>
              </a:spcAft>
              <a:buClr>
                <a:srgbClr val="000000"/>
              </a:buClr>
              <a:buSzPts val="2200"/>
              <a:buFont typeface="Helvetica Neue"/>
              <a:buChar char="•"/>
            </a:pPr>
            <a:r>
              <a:rPr lang="en-US"/>
              <a:t>Explain the level of intensity of your critical need language study while abroad, how studying this language will further your academic and career goals, what your motivations are for learning or improving your language proficiency, and how you intend to improve your language skills while studying abroad. </a:t>
            </a:r>
            <a:endParaRPr/>
          </a:p>
          <a:p>
            <a:pPr marL="0" lvl="0" indent="0" algn="l" rtl="0">
              <a:lnSpc>
                <a:spcPct val="117000"/>
              </a:lnSpc>
              <a:spcBef>
                <a:spcPts val="0"/>
              </a:spcBef>
              <a:spcAft>
                <a:spcPts val="0"/>
              </a:spcAft>
              <a:buClr>
                <a:srgbClr val="000000"/>
              </a:buClr>
              <a:buSzPts val="2200"/>
              <a:buFont typeface="Helvetica Neue"/>
              <a:buNone/>
            </a:pPr>
            <a:endParaRPr/>
          </a:p>
          <a:p>
            <a:pPr marL="0" lvl="0" indent="0" algn="l" rtl="0">
              <a:lnSpc>
                <a:spcPct val="117000"/>
              </a:lnSpc>
              <a:spcBef>
                <a:spcPts val="0"/>
              </a:spcBef>
              <a:spcAft>
                <a:spcPts val="0"/>
              </a:spcAft>
              <a:buNone/>
            </a:pPr>
            <a:r>
              <a:rPr lang="en-US"/>
              <a:t>This essay has a maximum of 2,000 characters.</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The Gilman Scholarship is sponsored by the Bureau of Educational &amp; Cultural Affairs, or ECA, in the U.S. Department of State.</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ECA leads a wide range of academic, professional, and cultural exchanges with the goal of increasing mutual understanding and respect between the people of the United States and the people of other countries. </a:t>
            </a:r>
            <a:endParaRPr/>
          </a:p>
          <a:p>
            <a:pPr marL="0" lvl="0" indent="0" algn="l" rtl="0">
              <a:lnSpc>
                <a:spcPct val="117000"/>
              </a:lnSpc>
              <a:spcBef>
                <a:spcPts val="0"/>
              </a:spcBef>
              <a:spcAft>
                <a:spcPts val="0"/>
              </a:spcAft>
              <a:buNone/>
            </a:pPr>
            <a:r>
              <a:rPr lang="en-US"/>
              <a:t> </a:t>
            </a:r>
            <a:endParaRPr/>
          </a:p>
          <a:p>
            <a:pPr marL="0" lvl="0" indent="0" algn="l" rtl="0">
              <a:lnSpc>
                <a:spcPct val="117000"/>
              </a:lnSpc>
              <a:spcBef>
                <a:spcPts val="0"/>
              </a:spcBef>
              <a:spcAft>
                <a:spcPts val="0"/>
              </a:spcAft>
              <a:buNone/>
            </a:pPr>
            <a:r>
              <a:rPr lang="en-US"/>
              <a:t>And the Gilman Scholarship is just one of the many programs sponsored by the ECA, and Gilman Scholars become a part of a network of approximately 40,000 people who participate in ECA programs every year. </a:t>
            </a:r>
            <a:endParaRPr/>
          </a:p>
          <a:p>
            <a:pPr marL="0" lvl="0" indent="0" algn="l" rtl="0">
              <a:lnSpc>
                <a:spcPct val="117000"/>
              </a:lnSpc>
              <a:spcBef>
                <a:spcPts val="0"/>
              </a:spcBef>
              <a:spcAft>
                <a:spcPts val="0"/>
              </a:spcAft>
              <a:buNone/>
            </a:pPr>
            <a:r>
              <a:rPr lang="en-US"/>
              <a:t> </a:t>
            </a:r>
            <a:endParaRPr/>
          </a:p>
          <a:p>
            <a:pPr marL="0" lvl="0" indent="0" algn="l" rtl="0">
              <a:lnSpc>
                <a:spcPct val="117000"/>
              </a:lnSpc>
              <a:spcBef>
                <a:spcPts val="0"/>
              </a:spcBef>
              <a:spcAft>
                <a:spcPts val="0"/>
              </a:spcAft>
              <a:buNone/>
            </a:pPr>
            <a:r>
              <a:rPr lang="en-US"/>
              <a:t>Gilman is within the Office of U.S.A. Study Abroad, which is committed to shaping and sustaining a more peaceful, prosperous and just world by increasing and diversifying participation in study abroad. Please visit their websites for more information.</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1" name="Google Shape;321;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b="1"/>
              <a:t>Impact of program &amp; destination on student’s academic &amp; career trajectory: </a:t>
            </a:r>
            <a:endParaRPr/>
          </a:p>
          <a:p>
            <a:pPr marL="0" lvl="0" indent="0" algn="l" rtl="0">
              <a:lnSpc>
                <a:spcPct val="117000"/>
              </a:lnSpc>
              <a:spcBef>
                <a:spcPts val="0"/>
              </a:spcBef>
              <a:spcAft>
                <a:spcPts val="0"/>
              </a:spcAft>
              <a:buNone/>
            </a:pPr>
            <a:r>
              <a:rPr lang="en-US" sz="2000">
                <a:solidFill>
                  <a:schemeClr val="dk1"/>
                </a:solidFill>
              </a:rPr>
              <a:t>A successful applicant will demonstrate a coherent link between their proposed program abroad activities and their future academic and/or career plans, as well as personal development goals. Students should detail the different aspects of their program and articulate how their participation and receipt of the Gilman Scholarship would support the achievement of their goals. </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endParaRPr sz="2000">
              <a:solidFill>
                <a:schemeClr val="dk1"/>
              </a:solidFill>
            </a:endParaRPr>
          </a:p>
          <a:p>
            <a:pPr marL="0" lvl="0" indent="0" algn="l" rtl="0">
              <a:lnSpc>
                <a:spcPct val="117000"/>
              </a:lnSpc>
              <a:spcBef>
                <a:spcPts val="0"/>
              </a:spcBef>
              <a:spcAft>
                <a:spcPts val="0"/>
              </a:spcAft>
              <a:buNone/>
            </a:pPr>
            <a:r>
              <a:rPr lang="en-US" b="1"/>
              <a:t>Community Impact Abroad &amp; Upon Student’s Return Home</a:t>
            </a:r>
            <a:endParaRPr/>
          </a:p>
          <a:p>
            <a:pPr marL="0" lvl="0" indent="0" algn="l" rtl="0">
              <a:lnSpc>
                <a:spcPct val="117000"/>
              </a:lnSpc>
              <a:spcBef>
                <a:spcPts val="0"/>
              </a:spcBef>
              <a:spcAft>
                <a:spcPts val="0"/>
              </a:spcAft>
              <a:buNone/>
            </a:pPr>
            <a:r>
              <a:rPr lang="en-US" sz="2000">
                <a:solidFill>
                  <a:schemeClr val="dk1"/>
                </a:solidFill>
              </a:rPr>
              <a:t>The mission of the U.S. Department of State’s Bureau of Educational and Cultural Affairs’ is to increase mutual understanding between the people of the United States and the people of other countries by means of educational and cultural exchange. The Gilman Program plays an essential role in achieving this mission, because study abroad IS a form of diplomacy. Gilman Scholars represent the United States as citizen diplomats in their host communities; they reflect a diversity of values, beliefs, and opinions that is fundamental to providing a balanced representation of the United States abroad. Gilman Scholars are expected to contribute to the goal of building mutual understanding by sharing what it means to be an American, learning about the host culture, and building meaningful relationships.</a:t>
            </a:r>
            <a:endParaRPr/>
          </a:p>
          <a:p>
            <a:pPr marL="0" lvl="0" indent="0" algn="l" rtl="0">
              <a:lnSpc>
                <a:spcPct val="117000"/>
              </a:lnSpc>
              <a:spcBef>
                <a:spcPts val="0"/>
              </a:spcBef>
              <a:spcAft>
                <a:spcPts val="0"/>
              </a:spcAft>
              <a:buNone/>
            </a:pPr>
            <a:endParaRPr sz="2000">
              <a:solidFill>
                <a:schemeClr val="dk1"/>
              </a:solidFill>
            </a:endParaRPr>
          </a:p>
          <a:p>
            <a:pPr marL="0" lvl="0" indent="0" algn="l" rtl="0">
              <a:lnSpc>
                <a:spcPct val="117000"/>
              </a:lnSpc>
              <a:spcBef>
                <a:spcPts val="0"/>
              </a:spcBef>
              <a:spcAft>
                <a:spcPts val="0"/>
              </a:spcAft>
              <a:buNone/>
            </a:pPr>
            <a:r>
              <a:rPr lang="en-US" sz="2000">
                <a:solidFill>
                  <a:schemeClr val="dk1"/>
                </a:solidFill>
              </a:rPr>
              <a:t>Upon return to the United States, Gilman Scholars have the opportunity to inspire the next wave of students to study or intern abroad through the required Follow-on Service Project. The goal of the Follow-on Service Project is for Gilman Scholars to increase awareness of study abroad and the Gilman Scholarship among their peers in their home communities and campuses. A successful Follow-on Service Project proposal will be feasible, utilize one’s experience abroad, and connect to diverse groups of Americans.</a:t>
            </a:r>
            <a:endParaRPr/>
          </a:p>
          <a:p>
            <a:pPr marL="0" lvl="0" indent="0" algn="l" rtl="0">
              <a:lnSpc>
                <a:spcPct val="117000"/>
              </a:lnSpc>
              <a:spcBef>
                <a:spcPts val="0"/>
              </a:spcBef>
              <a:spcAft>
                <a:spcPts val="0"/>
              </a:spcAft>
              <a:buNone/>
            </a:pPr>
            <a:r>
              <a:rPr lang="en-US" sz="2000">
                <a:solidFill>
                  <a:schemeClr val="dk1"/>
                </a:solidFill>
              </a:rPr>
              <a:t> </a:t>
            </a:r>
            <a:endParaRPr/>
          </a:p>
          <a:p>
            <a:pPr marL="0" lvl="0" indent="0" algn="l" rtl="0">
              <a:lnSpc>
                <a:spcPct val="117000"/>
              </a:lnSpc>
              <a:spcBef>
                <a:spcPts val="0"/>
              </a:spcBef>
              <a:spcAft>
                <a:spcPts val="0"/>
              </a:spcAft>
              <a:buNone/>
            </a:pPr>
            <a:r>
              <a:rPr lang="en-US" sz="2000" b="1">
                <a:solidFill>
                  <a:schemeClr val="dk1"/>
                </a:solidFill>
              </a:rPr>
              <a:t>Academic Preparedness (Updated)</a:t>
            </a:r>
            <a:endParaRPr sz="2000">
              <a:solidFill>
                <a:schemeClr val="dk1"/>
              </a:solidFill>
            </a:endParaRPr>
          </a:p>
          <a:p>
            <a:pPr marL="0" lvl="0" indent="0" algn="l" rtl="0">
              <a:lnSpc>
                <a:spcPct val="100000"/>
              </a:lnSpc>
              <a:spcBef>
                <a:spcPts val="0"/>
              </a:spcBef>
              <a:spcAft>
                <a:spcPts val="0"/>
              </a:spcAft>
              <a:buNone/>
            </a:pPr>
            <a:r>
              <a:rPr lang="en-US" sz="2000">
                <a:solidFill>
                  <a:schemeClr val="dk1"/>
                </a:solidFill>
              </a:rPr>
              <a:t>The U.S. Department of State is committed to ensuring that Gilman Scholars are successful on their programs abroad. A competitive applicant must demonstrate the academic preparedness needed to gain benefit from a study abroad or international internship program. They should disclose any significant challenges they have faced in their academic career and discuss how they will be academically successful on their abroad program. Academic performance, particularly in the applicant’s major, is important, though there is no minimum grade point average for participating in the Gilman Program.</a:t>
            </a:r>
            <a:endParaRPr/>
          </a:p>
          <a:p>
            <a:pPr marL="0" lvl="0" indent="0" algn="l" rtl="0">
              <a:lnSpc>
                <a:spcPct val="117000"/>
              </a:lnSpc>
              <a:spcBef>
                <a:spcPts val="0"/>
              </a:spcBef>
              <a:spcAft>
                <a:spcPts val="0"/>
              </a:spcAft>
              <a:buNone/>
            </a:pPr>
            <a:endParaRPr sz="2000">
              <a:solidFill>
                <a:schemeClr val="dk1"/>
              </a:solidFill>
            </a:endParaRPr>
          </a:p>
          <a:p>
            <a:pPr marL="0" lvl="0" indent="0" algn="l" rtl="0">
              <a:lnSpc>
                <a:spcPct val="117000"/>
              </a:lnSpc>
              <a:spcBef>
                <a:spcPts val="0"/>
              </a:spcBef>
              <a:spcAft>
                <a:spcPts val="0"/>
              </a:spcAft>
              <a:buNone/>
            </a:pPr>
            <a:r>
              <a:rPr lang="en-US" b="1"/>
              <a:t>Diversity of Background &amp; Experience (Updated)</a:t>
            </a:r>
            <a:endParaRPr/>
          </a:p>
          <a:p>
            <a:pPr marL="0" lvl="0" indent="0" algn="l" rtl="0">
              <a:lnSpc>
                <a:spcPct val="117000"/>
              </a:lnSpc>
              <a:spcBef>
                <a:spcPts val="0"/>
              </a:spcBef>
              <a:spcAft>
                <a:spcPts val="0"/>
              </a:spcAft>
              <a:buNone/>
            </a:pPr>
            <a:r>
              <a:rPr lang="en-US" sz="2000">
                <a:solidFill>
                  <a:schemeClr val="dk1"/>
                </a:solidFill>
              </a:rPr>
              <a:t>The U.S. Department of State’s Gilman Program seeks participation by the broadest group of American undergraduate students with financial need who will benefit from the knowledge, skills, and experiences they acquire when studying abroad. By supporting students who have high financial need, the program has been successful in supporting students who have been historically underrepresented* in education abroad. Students’ knowledge, skills, and personal experiences are considered in the context of the overall impact the proposed abroad program will have on them, how they will overcome any anticipated challenges during the program, and their ability to be a representative of the United States and the Gilman Program.</a:t>
            </a:r>
            <a:endParaRPr/>
          </a:p>
          <a:p>
            <a:pPr marL="0" lvl="0" indent="0" algn="l" rtl="0">
              <a:lnSpc>
                <a:spcPct val="117000"/>
              </a:lnSpc>
              <a:spcBef>
                <a:spcPts val="0"/>
              </a:spcBef>
              <a:spcAft>
                <a:spcPts val="0"/>
              </a:spcAft>
              <a:buNone/>
            </a:pPr>
            <a:r>
              <a:rPr lang="en-US" sz="2000">
                <a:solidFill>
                  <a:schemeClr val="dk1"/>
                </a:solidFill>
              </a:rPr>
              <a:t>Note: Preference should be given to those who have not studied abroad before and to Veterans who served on active duty in the U.S. Armed Forces (Army, Marine Corps, Navy, Air Force, or Coast Guard), provided their qualifications are approximately equivalent to those of other candidates.</a:t>
            </a:r>
            <a:endParaRPr/>
          </a:p>
          <a:p>
            <a:pPr marL="0" lvl="0" indent="0" algn="l" rtl="0">
              <a:lnSpc>
                <a:spcPct val="117000"/>
              </a:lnSpc>
              <a:spcBef>
                <a:spcPts val="0"/>
              </a:spcBef>
              <a:spcAft>
                <a:spcPts val="0"/>
              </a:spcAft>
              <a:buNone/>
            </a:pPr>
            <a:r>
              <a:rPr lang="en-US" sz="2000">
                <a:solidFill>
                  <a:schemeClr val="dk1"/>
                </a:solidFill>
              </a:rPr>
              <a:t>*Including but not limited to, first-generation college students, students in STEM fields, racial and ethnic minority students, students with disabilities, students attending minority-serving institutions and community colleges, and students from U.S. states and institutions with lower study abroad participation, and more.</a:t>
            </a:r>
            <a:endParaRPr/>
          </a:p>
          <a:p>
            <a:pPr marL="0" lvl="0" indent="0" algn="l" rtl="0">
              <a:lnSpc>
                <a:spcPct val="117000"/>
              </a:lnSpc>
              <a:spcBef>
                <a:spcPts val="0"/>
              </a:spcBef>
              <a:spcAft>
                <a:spcPts val="0"/>
              </a:spcAft>
              <a:buNone/>
            </a:pPr>
            <a:endParaRPr sz="2000">
              <a:solidFill>
                <a:schemeClr val="dk1"/>
              </a:solidFill>
            </a:endParaRPr>
          </a:p>
          <a:p>
            <a:pPr marL="0" lvl="0" indent="0" algn="l" rtl="0">
              <a:lnSpc>
                <a:spcPct val="117000"/>
              </a:lnSpc>
              <a:spcBef>
                <a:spcPts val="0"/>
              </a:spcBef>
              <a:spcAft>
                <a:spcPts val="0"/>
              </a:spcAft>
              <a:buNone/>
            </a:pPr>
            <a:endParaRPr sz="2000">
              <a:solidFill>
                <a:schemeClr val="dk1"/>
              </a:solidFill>
            </a:endParaRPr>
          </a:p>
          <a:p>
            <a:pPr marL="0" lvl="0" indent="0" algn="l" rtl="0">
              <a:lnSpc>
                <a:spcPct val="117000"/>
              </a:lnSpc>
              <a:spcBef>
                <a:spcPts val="0"/>
              </a:spcBef>
              <a:spcAft>
                <a:spcPts val="0"/>
              </a:spcAft>
              <a:buNone/>
            </a:pPr>
            <a:endParaRPr sz="2000" b="1" cap="small">
              <a:solidFill>
                <a:schemeClr val="dk1"/>
              </a:solidFill>
            </a:endParaRPr>
          </a:p>
          <a:p>
            <a:pPr marL="0" lvl="0" indent="0" algn="l" rtl="0">
              <a:lnSpc>
                <a:spcPct val="117000"/>
              </a:lnSpc>
              <a:spcBef>
                <a:spcPts val="0"/>
              </a:spcBef>
              <a:spcAft>
                <a:spcPts val="0"/>
              </a:spcAft>
              <a:buNone/>
            </a:pPr>
            <a:r>
              <a:rPr lang="en-US" sz="2000" b="1" cap="small">
                <a:solidFill>
                  <a:schemeClr val="dk1"/>
                </a:solidFill>
              </a:rPr>
              <a:t>Additional Review Criteria For Students Applying for the Critical Need Language Award:</a:t>
            </a:r>
            <a:r>
              <a:rPr lang="en-US" sz="2000" b="1">
                <a:solidFill>
                  <a:schemeClr val="dk1"/>
                </a:solidFill>
              </a:rPr>
              <a:t> </a:t>
            </a:r>
            <a:endParaRPr/>
          </a:p>
          <a:p>
            <a:pPr marL="0" lvl="0" indent="0" algn="l" rtl="0">
              <a:lnSpc>
                <a:spcPct val="117000"/>
              </a:lnSpc>
              <a:spcBef>
                <a:spcPts val="0"/>
              </a:spcBef>
              <a:spcAft>
                <a:spcPts val="0"/>
              </a:spcAft>
              <a:buNone/>
            </a:pPr>
            <a:r>
              <a:rPr lang="en-US" sz="2000">
                <a:solidFill>
                  <a:schemeClr val="dk1"/>
                </a:solidFill>
              </a:rPr>
              <a:t>The supplemental essay completed by students applying for the </a:t>
            </a:r>
            <a:r>
              <a:rPr lang="en-US" sz="2000" u="sng">
                <a:solidFill>
                  <a:schemeClr val="dk1"/>
                </a:solidFill>
                <a:hlinkClick r:id="rId3">
                  <a:extLst>
                    <a:ext uri="{A12FA001-AC4F-418D-AE19-62706E023703}">
                      <ahyp:hlinkClr xmlns:ahyp="http://schemas.microsoft.com/office/drawing/2018/hyperlinkcolor" val="tx"/>
                    </a:ext>
                  </a:extLst>
                </a:hlinkClick>
              </a:rPr>
              <a:t>Critical Need Language Award</a:t>
            </a:r>
            <a:r>
              <a:rPr lang="en-US" sz="2000">
                <a:solidFill>
                  <a:schemeClr val="dk1"/>
                </a:solidFill>
              </a:rPr>
              <a:t> will be considered using the following additional criteria:</a:t>
            </a:r>
            <a:br>
              <a:rPr lang="en-US"/>
            </a:br>
            <a:r>
              <a:rPr lang="en-US" sz="2000">
                <a:solidFill>
                  <a:schemeClr val="dk1"/>
                </a:solidFill>
              </a:rPr>
              <a:t>The U.S. Department of State is dedicated to supporting students who are studying a critical need language (those deemed important to national security). Applicants are considered for this category if while abroad they are taking a course taught in a critical need language, studying a critical need language, or both, in a country or area that predominantly speaks the language. A successful applicant should demonstrate a strong motivation to achieve proficiency in the language that extends beyond their study abroad experience, and into their future academic and career goals.</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8" name="Google Shape;338;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5" name="Google Shape;345;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There are two deadlines to keep in mind:  the applicant deadline (which is the deadline for students to have submitted their application) and the advisor deadline (which is the deadline for both advisors to have completed their certifications of the student’s application).    </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The October 2023 Deadline cycle may encompass programs beginning December 2023 – October 2024. This application opens in mid-August and the student deadline is Thursday October 5th, 2023, at 11:59pm Pacific Time. The Advisor certification deadline is October 12th. Advisors cannot certify your application until you have submitted your application by the 5th</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b="1"/>
              <a:t>Please note again that the deadlines are at 11:59pm Pacific Time.</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aeb4c064b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aeb4c064be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aeb4c064be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aeb4c064be_0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solidFill>
                  <a:schemeClr val="dk1"/>
                </a:solidFill>
              </a:rPr>
              <a:t>So, you’ve decided you want to study or intern abroad, you’ve determined you’re eligible for the Gilman Scholarship, but you know that it’s competitive. You might wonder what makes a strong application? – </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 </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The best tip is to begin planning early. You will need to coordinate a lot of information related to your program abroad, your academics at home, your financial and logistical resources, as well as spend time working on your essays and actually completing the application. You also have to get a hold of your transcript, which often takes a few days.</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 </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A survey of previous applicants indicated that it takes an average of five to ten hours to complete the Gilman Scholarship application, so if you begin planning early you will be sure to have a quality application in way before the last minute.</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For all your essays, make sure that you fully answer the prompts, and that you invest time in writing drafts, editing, and having others proofread your essays. You wouldn’t believe how many students we have every year that write “study aboard” instead of “study abroad.”  The extra steps to proofread and make corrections ensures that your essays are easy to read and the reviewers are able to get to know you.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Before you submit your application, you have the opportunity to review your application before you finally submit it. Take the time to check for accuracy regarding all information you’ve inputted. Putting the wrong information may cause your application to not meet eligibility requirements and therefore put you out of scholarship consideration.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3" name="Google Shape;393;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Spend quality time on your essays. Your essays are the portion of your Gilman Application that you will be able to use to fully present yourself to the Selection Panel. Because you will not meet them in person, and because the Review panel does not make any assumptions about an applicant, you must use your essays as a chance to let the panelists get to know you. </a:t>
            </a:r>
            <a:endParaRPr/>
          </a:p>
          <a:p>
            <a:pPr marL="0" lvl="0" indent="0" algn="l" rtl="0">
              <a:lnSpc>
                <a:spcPct val="117000"/>
              </a:lnSpc>
              <a:spcBef>
                <a:spcPts val="0"/>
              </a:spcBef>
              <a:spcAft>
                <a:spcPts val="0"/>
              </a:spcAft>
              <a:buNone/>
            </a:pPr>
            <a:r>
              <a:rPr lang="en-US"/>
              <a:t>  </a:t>
            </a:r>
            <a:endParaRPr/>
          </a:p>
          <a:p>
            <a:pPr marL="0" lvl="0" indent="0" algn="l" rtl="0">
              <a:lnSpc>
                <a:spcPct val="117000"/>
              </a:lnSpc>
              <a:spcBef>
                <a:spcPts val="0"/>
              </a:spcBef>
              <a:spcAft>
                <a:spcPts val="0"/>
              </a:spcAft>
              <a:buNone/>
            </a:pPr>
            <a:r>
              <a:rPr lang="en-US"/>
              <a:t>It’s important to take the opportunity in your essay to really demonstrate who you are and why you want to study/intern abroad, get across your passion and interests. A student who says they just want to go somewhere is not as compelling as a student who talks about the impact of their proposed program.</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b080a1a6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g2b080a1a689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Clr>
                <a:srgbClr val="000000"/>
              </a:buClr>
              <a:buFont typeface="Arial"/>
              <a:buNone/>
            </a:pPr>
            <a:r>
              <a:rPr lang="en-US"/>
              <a:t>A best practice for applying for scholarships is having your essay drafts read by trusted peers and writing tutors. Sharing your drafts with others for feedback helps you identify areas that could use more detail or revision.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9" name="Google Shape;409;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Remember that your Follow-on Service Project will require some planning. Don’t fret! You have resources to help you.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Consider how you learned about the Gilman scholarship – maybe this will help you brainstorm ideas for your own project. You can also get help from your Study Abroad advisor and find examples of past recipients’ service projects on social media.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aeb4c064be_0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aeb4c064be_0_2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solidFill>
                  <a:schemeClr val="dk1"/>
                </a:solidFill>
              </a:rPr>
              <a:t>Getting started can be the hardest part, and it will help to break the project up into more manageable tasks. Start with gathering the information you need and brainstorming. Then start putting your ideas together in an organized fashion and start building your essays. Then you’ll move on to revision (and remember to seek assistance from others!).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Along the way, celebrate the progress you’ve made and how close you are to the finish line. Take breaks as needed and do things to help you stay motivated – if snacks and walks are you thing, work this into your routine to help you recharge!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This process works best when you start as early as possible, not waiting until the last minute to complete and submit!  Every cycle we have students who have questions the night of the application deadline.  Please know that we are not available at 10pm to answer last minute questions so make sure you take care of any issues before that time.</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 </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 name="Google Shape;143;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7000"/>
              </a:lnSpc>
              <a:spcBef>
                <a:spcPts val="0"/>
              </a:spcBef>
              <a:spcAft>
                <a:spcPts val="0"/>
              </a:spcAft>
              <a:buClr>
                <a:srgbClr val="000000"/>
              </a:buClr>
              <a:buSzPts val="2200"/>
              <a:buFont typeface="Helvetica Neue"/>
              <a:buNone/>
            </a:pPr>
            <a:r>
              <a:rPr lang="en-US" sz="2200">
                <a:solidFill>
                  <a:srgbClr val="000000"/>
                </a:solidFill>
                <a:latin typeface="Helvetica Neue"/>
                <a:ea typeface="Helvetica Neue"/>
                <a:cs typeface="Helvetica Neue"/>
                <a:sym typeface="Helvetica Neue"/>
              </a:rPr>
              <a:t>By supporting U.S. undergraduate students with high financial need, the Gilman Program has been successful in supporting students who have historically been underrepresented in education abroad. </a:t>
            </a:r>
            <a:endParaRPr/>
          </a:p>
          <a:p>
            <a:pPr marL="0" marR="0" lvl="0" indent="0" algn="l" rtl="0">
              <a:lnSpc>
                <a:spcPct val="117000"/>
              </a:lnSpc>
              <a:spcBef>
                <a:spcPts val="0"/>
              </a:spcBef>
              <a:spcAft>
                <a:spcPts val="0"/>
              </a:spcAft>
              <a:buClr>
                <a:srgbClr val="000000"/>
              </a:buClr>
              <a:buSzPts val="2200"/>
              <a:buFont typeface="Helvetica Neue"/>
              <a:buNone/>
            </a:pPr>
            <a:endParaRPr sz="2200">
              <a:solidFill>
                <a:srgbClr val="000000"/>
              </a:solidFill>
              <a:latin typeface="Helvetica Neue"/>
              <a:ea typeface="Helvetica Neue"/>
              <a:cs typeface="Helvetica Neue"/>
              <a:sym typeface="Helvetica Neue"/>
            </a:endParaRPr>
          </a:p>
          <a:p>
            <a:pPr marL="0" marR="0" lvl="0" indent="0" algn="l" rtl="0">
              <a:lnSpc>
                <a:spcPct val="117000"/>
              </a:lnSpc>
              <a:spcBef>
                <a:spcPts val="0"/>
              </a:spcBef>
              <a:spcAft>
                <a:spcPts val="0"/>
              </a:spcAft>
              <a:buClr>
                <a:srgbClr val="000000"/>
              </a:buClr>
              <a:buSzPts val="2200"/>
              <a:buFont typeface="Helvetica Neue"/>
              <a:buNone/>
            </a:pPr>
            <a:r>
              <a:rPr lang="en-US" sz="2200">
                <a:solidFill>
                  <a:srgbClr val="000000"/>
                </a:solidFill>
                <a:latin typeface="Helvetica Neue"/>
                <a:ea typeface="Helvetica Neue"/>
                <a:cs typeface="Helvetica Neue"/>
                <a:sym typeface="Helvetica Neue"/>
              </a:rPr>
              <a:t>Since the program’s inception in 2001, more than 38,000 bright, ambitious, and diverse American students have received a Gilman Scholarship to study or intern in 160 countries and hail from more than 1,300 U.S. institutions.</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b0215aae5d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2b0215aae5d_0_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 might help to remember that applying for scholarships like the Gilman scholarship gets easier every time you do it. As you work through the Gilman scholarship, you can set yourself up for even more success in the future. Keep all of your scholarship essays and accompanying notes. You can use materials from previous scholarship applications to inform future scholarship applications – you might even keep a document that lists the names of all the student clubs/extracurriculars you’ve been part of along with the dates you participated and any positions you held. </a:t>
            </a:r>
            <a:endParaRPr/>
          </a:p>
          <a:p>
            <a:pPr marL="0" lvl="0" indent="0" algn="l" rtl="0">
              <a:spcBef>
                <a:spcPts val="0"/>
              </a:spcBef>
              <a:spcAft>
                <a:spcPts val="0"/>
              </a:spcAft>
              <a:buNone/>
            </a:pPr>
            <a:endParaRPr/>
          </a:p>
          <a:p>
            <a:pPr marL="0" lvl="0" indent="0" algn="l" rtl="0">
              <a:spcBef>
                <a:spcPts val="0"/>
              </a:spcBef>
              <a:spcAft>
                <a:spcPts val="0"/>
              </a:spcAft>
              <a:buNone/>
            </a:pPr>
            <a:r>
              <a:rPr lang="en-US"/>
              <a:t>Just remember to tailor each application to the specific scholarship you’re applying for; you don’t want to use the same exact essay for every scholarship. </a:t>
            </a:r>
            <a:endParaRPr/>
          </a:p>
          <a:p>
            <a:pPr marL="0" lvl="0" indent="0" algn="l" rtl="0">
              <a:spcBef>
                <a:spcPts val="0"/>
              </a:spcBef>
              <a:spcAft>
                <a:spcPts val="0"/>
              </a:spcAft>
              <a:buNone/>
            </a:pPr>
            <a:endParaRPr/>
          </a:p>
          <a:p>
            <a:pPr marL="0" lvl="0" indent="0" algn="l" rtl="0">
              <a:spcBef>
                <a:spcPts val="0"/>
              </a:spcBef>
              <a:spcAft>
                <a:spcPts val="0"/>
              </a:spcAft>
              <a:buNone/>
            </a:pPr>
            <a:r>
              <a:rPr lang="en-US"/>
              <a:t>Each time you go through the process, it gets easier. The more you apply, the better you get at applying and the better your chances at getting scholarship money!</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b080a1a689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b080a1a689_0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Remember, in addition to your Study Abroad advisor, the Writing Center is here to help you! Walk in during our hours of operation, virtually or in person. We can help you at any stage of the writing process, whether you’re still brainstorming or getting ready to hit “submit.” We’re a completely free resource, so take advantage of our services!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6" name="Google Shape;436;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There are lots of ways to stay connected to the Gilman Program for program updates and information.  The Gilman YouTube channel has videos from previous recipients, as well as instructional videos on things such as uploading transcripts and navigating the application site.  </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You can also check out the Gilman Global Experience Blog, which is written by Gilman scholars while they are abroad, allowing you to see what it’s like to study abroad.</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Or simply search #gilmanscholarship to see more!</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2" name="Google Shape;452;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There are also many other resources available to you as you search for study or internship abroad scholarships. </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There are resources available on the Gilman website as well as www.studyabroad.state.gov, which is an online searchable database of various study abroad scholarships. The USA Study Abroad Office website also has resources for additional opportunities including the Critical Language Scholarship, the Boren Award for International Study, Project GO, the Fulbright U.S. Student Program, and many others. </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1" name="Google Shape;461;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You can view the Gilman digital flyers here and keep them to learn more about the Gilman Program. </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If you can’t use QR codes, copy and paste the following links into your browser:</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Gilman One-Pager: https://www.gilmanscholarship.org/wp-content/uploads/2023/03/Gilman_TwoPager_March-2023-.pdf</a:t>
            </a:r>
            <a:endParaRPr/>
          </a:p>
          <a:p>
            <a:pPr marL="0" lvl="0" indent="0" algn="l" rtl="0">
              <a:lnSpc>
                <a:spcPct val="117000"/>
              </a:lnSpc>
              <a:spcBef>
                <a:spcPts val="0"/>
              </a:spcBef>
              <a:spcAft>
                <a:spcPts val="0"/>
              </a:spcAft>
              <a:buNone/>
            </a:pPr>
            <a:r>
              <a:rPr lang="en-US"/>
              <a:t>Gilman-McCain One-Pager: https://www.gilmanscholarship.org/wp-content/uploads/2022/12/GilmanMcCain_OnePager_no-dates_December-2022.pdf</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1" name="Google Shape;471;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If you have any questions, you can reach out to the Gilman Scholarship Program directly. </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9" name="Google Shape;479;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sz="1800" b="1">
                <a:solidFill>
                  <a:schemeClr val="dk1"/>
                </a:solidFill>
                <a:latin typeface="Calibri"/>
                <a:ea typeface="Calibri"/>
                <a:cs typeface="Calibri"/>
                <a:sym typeface="Calibri"/>
              </a:rPr>
              <a:t>If you have any questions about study abroad or how to get writing support, please reach out to us. We’re always happy to help!</a:t>
            </a:r>
            <a:endParaRPr sz="1800" b="1">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6" name="Google Shape;156;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sz="2400">
                <a:solidFill>
                  <a:schemeClr val="dk1"/>
                </a:solidFill>
              </a:rPr>
              <a:t>For the entire academic year, we will award over 3,000 scholarships including awards for the Gilman-McCain Scholarship and awards associated with our global partnerships – </a:t>
            </a:r>
            <a:r>
              <a:rPr lang="en-US">
                <a:latin typeface="Arial"/>
                <a:ea typeface="Arial"/>
                <a:cs typeface="Arial"/>
                <a:sym typeface="Arial"/>
              </a:rPr>
              <a:t>the Gilman-Taiwan Scholarship, the Gilman- Germany DAAD Scholarship, the Gilman-FLAD Portugal Scholarship, </a:t>
            </a:r>
            <a:r>
              <a:rPr lang="en-US" sz="2400">
                <a:solidFill>
                  <a:schemeClr val="dk1"/>
                </a:solidFill>
              </a:rPr>
              <a:t>the Gilman-Global Wales Scholarship, Gilman-Education New Zealand Scholarship, Gilman-Israel Scholarship, and Gilman-France Scholarship.</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Recipients can </a:t>
            </a:r>
            <a:r>
              <a:rPr lang="en-US" b="1"/>
              <a:t>receive up to $5,000</a:t>
            </a:r>
            <a:r>
              <a:rPr lang="en-US"/>
              <a:t> to use towards program costs and related expenses, such as tuition and fees, room and board, books, local transportation, health insurance, international airfare. passport and visa costs. (</a:t>
            </a:r>
            <a:r>
              <a:rPr lang="en-US" sz="2400">
                <a:solidFill>
                  <a:schemeClr val="dk1"/>
                </a:solidFill>
              </a:rPr>
              <a:t>Personal expenses such as clothing, entertainment, electronics and excursions outside of the program are not eligible.)</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Award amounts will </a:t>
            </a:r>
            <a:r>
              <a:rPr lang="en-US" b="1"/>
              <a:t>vary depending on student need, strength of the application, and program cost.</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Students can apply the scholarship toward a fall, spring, summer, winter, or academic year term program.</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The Gilman Program is often asked by students, “what are the chances of me receiving a scholarship?” Generally </a:t>
            </a:r>
            <a:r>
              <a:rPr lang="en-US" b="1"/>
              <a:t>1 in 4 students are awarded a scholarship</a:t>
            </a:r>
            <a:r>
              <a:rPr lang="en-US"/>
              <a:t>.  </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a:t>If selected for a Gilman Scholarship, recipients will utilize the password protected and secure Gilman Recipient Portal to input all fund distribution information. Recipients of the Gilman Scholarship will never be contacted by phone or email to provide personal bank information.</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sz="2400"/>
              <a:t>Applicants who are studying a critical need language in a country in which the language is predominantly spoken</a:t>
            </a:r>
            <a:r>
              <a:rPr lang="en-US" sz="2400" b="1"/>
              <a:t> </a:t>
            </a:r>
            <a:r>
              <a:rPr lang="en-US" sz="2400"/>
              <a:t>can apply for a supplemental award of up to $3,000 (for a combined total of up to $8,000)</a:t>
            </a:r>
            <a:r>
              <a:rPr lang="en-US" sz="2400" b="1"/>
              <a:t>.</a:t>
            </a:r>
            <a:r>
              <a:rPr lang="en-US" sz="2400"/>
              <a:t> This Critical Need Language Award (CNLA) </a:t>
            </a:r>
            <a:endParaRPr/>
          </a:p>
          <a:p>
            <a:pPr marL="0" lvl="0" indent="0" algn="l" rtl="0">
              <a:lnSpc>
                <a:spcPct val="117000"/>
              </a:lnSpc>
              <a:spcBef>
                <a:spcPts val="0"/>
              </a:spcBef>
              <a:spcAft>
                <a:spcPts val="0"/>
              </a:spcAft>
              <a:buNone/>
            </a:pPr>
            <a:endParaRPr sz="2400"/>
          </a:p>
          <a:p>
            <a:pPr marL="0" lvl="0" indent="0" algn="l" rtl="0">
              <a:lnSpc>
                <a:spcPct val="117000"/>
              </a:lnSpc>
              <a:spcBef>
                <a:spcPts val="0"/>
              </a:spcBef>
              <a:spcAft>
                <a:spcPts val="0"/>
              </a:spcAft>
              <a:buNone/>
            </a:pPr>
            <a:r>
              <a:rPr lang="en-US" sz="2400"/>
              <a:t>[Slide has list of current critical languages, but please check website as “</a:t>
            </a:r>
            <a:r>
              <a:rPr lang="en-US" sz="2400" i="1">
                <a:solidFill>
                  <a:schemeClr val="dk1"/>
                </a:solidFill>
              </a:rPr>
              <a:t>The number of eligible countries and languages supported by the CNLA are subject to change based on U.S. Department of State </a:t>
            </a:r>
            <a:r>
              <a:rPr lang="en-US" sz="2400" i="1" u="sng">
                <a:solidFill>
                  <a:schemeClr val="dk1"/>
                </a:solidFill>
                <a:hlinkClick r:id="rId3">
                  <a:extLst>
                    <a:ext uri="{A12FA001-AC4F-418D-AE19-62706E023703}">
                      <ahyp:hlinkClr xmlns:ahyp="http://schemas.microsoft.com/office/drawing/2018/hyperlinkcolor" val="tx"/>
                    </a:ext>
                  </a:extLst>
                </a:hlinkClick>
              </a:rPr>
              <a:t>Travel Advisories</a:t>
            </a:r>
            <a:r>
              <a:rPr lang="en-US" sz="2400" i="1">
                <a:solidFill>
                  <a:schemeClr val="dk1"/>
                </a:solidFill>
              </a:rPr>
              <a:t> and priorities.]</a:t>
            </a:r>
            <a:endParaRPr sz="2400"/>
          </a:p>
          <a:p>
            <a:pPr marL="0" lvl="0" indent="0" algn="l" rtl="0">
              <a:lnSpc>
                <a:spcPct val="117000"/>
              </a:lnSpc>
              <a:spcBef>
                <a:spcPts val="0"/>
              </a:spcBef>
              <a:spcAft>
                <a:spcPts val="0"/>
              </a:spcAft>
              <a:buNone/>
            </a:pPr>
            <a:endParaRPr sz="2400"/>
          </a:p>
          <a:p>
            <a:pPr marL="0" lvl="0" indent="0" algn="l" rtl="0">
              <a:lnSpc>
                <a:spcPct val="117000"/>
              </a:lnSpc>
              <a:spcBef>
                <a:spcPts val="0"/>
              </a:spcBef>
              <a:spcAft>
                <a:spcPts val="0"/>
              </a:spcAft>
              <a:buNone/>
            </a:pPr>
            <a:r>
              <a:rPr lang="en-US" sz="2400"/>
              <a:t>In addition to receiving additional funds for language study, students who win this award and complete their Gilman Scholarship requirements will be offered the opportunity to take the ACTFL Oral Proficiency Interview (OPI). This test and the results will serve as both an evaluation measure of the award and as a credential for the award recipient. </a:t>
            </a:r>
            <a:endParaRPr sz="1600"/>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i="1"/>
              <a:t>*****The CNLA for Hebrew language is offered through the generous support of our partners at the Embassy of Israel to the United States.</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When you become a Gilman Scholar and have completed your Follow-on Service Project within 6 months after you return home, you get to have access to many different benefits and opportunities. </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b="1"/>
              <a:t>Non-Competitive Eligibility (NCE)</a:t>
            </a:r>
            <a:endParaRPr/>
          </a:p>
          <a:p>
            <a:pPr marL="0" lvl="0" indent="0" algn="l" rtl="0">
              <a:lnSpc>
                <a:spcPct val="117000"/>
              </a:lnSpc>
              <a:spcBef>
                <a:spcPts val="0"/>
              </a:spcBef>
              <a:spcAft>
                <a:spcPts val="0"/>
              </a:spcAft>
              <a:buNone/>
            </a:pPr>
            <a:r>
              <a:rPr lang="en-US">
                <a:solidFill>
                  <a:srgbClr val="4A4A4A"/>
                </a:solidFill>
                <a:latin typeface="Arial"/>
                <a:ea typeface="Arial"/>
                <a:cs typeface="Arial"/>
                <a:sym typeface="Arial"/>
              </a:rPr>
              <a:t>Alumni of the Gilman program are eligible for 12 months of noncompetitive eligibility (NCE) hiring status with the federal government. </a:t>
            </a:r>
            <a:r>
              <a:rPr lang="en-US"/>
              <a:t>It allows U.S. federal government agencies to hire eligible exchange program alumni outside the formal competitive job announcement process. Gilman alumni can also compete for certain federal employment jobs that are open only to federal employees. </a:t>
            </a:r>
            <a:r>
              <a:rPr lang="en-US">
                <a:latin typeface="Quattrocento Sans"/>
                <a:ea typeface="Quattrocento Sans"/>
                <a:cs typeface="Quattrocento Sans"/>
                <a:sym typeface="Quattrocento Sans"/>
              </a:rPr>
              <a:t>It’s a benefit that basically allows Gilman Alumni to jump to the front of the applicant line when applying for certain federal jobs. It doesn’t guarantee them a job but makes it much easier to be hired. </a:t>
            </a:r>
            <a:endParaRPr/>
          </a:p>
          <a:p>
            <a:pPr marL="0" lvl="0" indent="0" algn="l" rtl="0">
              <a:lnSpc>
                <a:spcPct val="117000"/>
              </a:lnSpc>
              <a:spcBef>
                <a:spcPts val="0"/>
              </a:spcBef>
              <a:spcAft>
                <a:spcPts val="0"/>
              </a:spcAft>
              <a:buNone/>
            </a:pPr>
            <a:endParaRPr>
              <a:latin typeface="Quattrocento Sans"/>
              <a:ea typeface="Quattrocento Sans"/>
              <a:cs typeface="Quattrocento Sans"/>
              <a:sym typeface="Quattrocento Sans"/>
            </a:endParaRPr>
          </a:p>
          <a:p>
            <a:pPr marL="0" lvl="0" indent="0" algn="l" rtl="0">
              <a:lnSpc>
                <a:spcPct val="117000"/>
              </a:lnSpc>
              <a:spcBef>
                <a:spcPts val="0"/>
              </a:spcBef>
              <a:spcAft>
                <a:spcPts val="0"/>
              </a:spcAft>
              <a:buNone/>
            </a:pPr>
            <a:r>
              <a:rPr lang="en-US">
                <a:latin typeface="Quattrocento Sans"/>
                <a:ea typeface="Quattrocento Sans"/>
                <a:cs typeface="Quattrocento Sans"/>
                <a:sym typeface="Quattrocento Sans"/>
              </a:rPr>
              <a:t>This 12-month period begins on the last day of the study or intern abroad program. Federal agencies may extend the period of eligibility for as many as two additional years, or a total duration of up to three years, if after your completed program, you:</a:t>
            </a:r>
            <a:endParaRPr/>
          </a:p>
          <a:p>
            <a:pPr marL="342900" lvl="0" indent="-342900" algn="l" rtl="0">
              <a:lnSpc>
                <a:spcPct val="117000"/>
              </a:lnSpc>
              <a:spcBef>
                <a:spcPts val="0"/>
              </a:spcBef>
              <a:spcAft>
                <a:spcPts val="0"/>
              </a:spcAft>
              <a:buClr>
                <a:srgbClr val="000000"/>
              </a:buClr>
              <a:buSzPts val="2200"/>
              <a:buFont typeface="Arial"/>
              <a:buChar char="•"/>
            </a:pPr>
            <a:r>
              <a:rPr lang="en-US">
                <a:latin typeface="Quattrocento Sans"/>
                <a:ea typeface="Quattrocento Sans"/>
                <a:cs typeface="Quattrocento Sans"/>
                <a:sym typeface="Quattrocento Sans"/>
              </a:rPr>
              <a:t>Served in the military</a:t>
            </a:r>
            <a:endParaRPr/>
          </a:p>
          <a:p>
            <a:pPr marL="342900" lvl="0" indent="-342900" algn="l" rtl="0">
              <a:lnSpc>
                <a:spcPct val="117000"/>
              </a:lnSpc>
              <a:spcBef>
                <a:spcPts val="0"/>
              </a:spcBef>
              <a:spcAft>
                <a:spcPts val="0"/>
              </a:spcAft>
              <a:buClr>
                <a:srgbClr val="000000"/>
              </a:buClr>
              <a:buSzPts val="2200"/>
              <a:buFont typeface="Arial"/>
              <a:buChar char="•"/>
            </a:pPr>
            <a:r>
              <a:rPr lang="en-US">
                <a:latin typeface="Quattrocento Sans"/>
                <a:ea typeface="Quattrocento Sans"/>
                <a:cs typeface="Quattrocento Sans"/>
                <a:sym typeface="Quattrocento Sans"/>
              </a:rPr>
              <a:t>Studied at a recognized institution of higher education*</a:t>
            </a:r>
            <a:endParaRPr/>
          </a:p>
          <a:p>
            <a:pPr marL="342900" lvl="0" indent="-342900" algn="l" rtl="0">
              <a:lnSpc>
                <a:spcPct val="117000"/>
              </a:lnSpc>
              <a:spcBef>
                <a:spcPts val="0"/>
              </a:spcBef>
              <a:spcAft>
                <a:spcPts val="0"/>
              </a:spcAft>
              <a:buClr>
                <a:srgbClr val="000000"/>
              </a:buClr>
              <a:buSzPts val="2200"/>
              <a:buFont typeface="Arial"/>
              <a:buChar char="•"/>
            </a:pPr>
            <a:r>
              <a:rPr lang="en-US">
                <a:latin typeface="Quattrocento Sans"/>
                <a:ea typeface="Quattrocento Sans"/>
                <a:cs typeface="Quattrocento Sans"/>
                <a:sym typeface="Quattrocento Sans"/>
              </a:rPr>
              <a:t>Were involved in another activity that, in the agency’s view, warrants an extension.</a:t>
            </a:r>
            <a:endParaRPr/>
          </a:p>
          <a:p>
            <a:pPr marL="0" lvl="0" indent="0" algn="l" rtl="0">
              <a:lnSpc>
                <a:spcPct val="117000"/>
              </a:lnSpc>
              <a:spcBef>
                <a:spcPts val="0"/>
              </a:spcBef>
              <a:spcAft>
                <a:spcPts val="0"/>
              </a:spcAft>
              <a:buClr>
                <a:srgbClr val="000000"/>
              </a:buClr>
              <a:buSzPts val="2200"/>
              <a:buFont typeface="Arial"/>
              <a:buNone/>
            </a:pPr>
            <a:r>
              <a:rPr lang="en-US" i="1">
                <a:latin typeface="Quattrocento Sans"/>
                <a:ea typeface="Quattrocento Sans"/>
                <a:cs typeface="Quattrocento Sans"/>
                <a:sym typeface="Quattrocento Sans"/>
              </a:rPr>
              <a:t>		</a:t>
            </a:r>
            <a:endParaRPr/>
          </a:p>
          <a:p>
            <a:pPr marL="0" lvl="0" indent="0" algn="l" rtl="0">
              <a:lnSpc>
                <a:spcPct val="117000"/>
              </a:lnSpc>
              <a:spcBef>
                <a:spcPts val="0"/>
              </a:spcBef>
              <a:spcAft>
                <a:spcPts val="0"/>
              </a:spcAft>
              <a:buClr>
                <a:srgbClr val="000000"/>
              </a:buClr>
              <a:buSzPts val="2200"/>
              <a:buFont typeface="Arial"/>
              <a:buNone/>
            </a:pPr>
            <a:r>
              <a:rPr lang="en-US" i="1">
                <a:latin typeface="Quattrocento Sans"/>
                <a:ea typeface="Quattrocento Sans"/>
                <a:cs typeface="Quattrocento Sans"/>
                <a:sym typeface="Quattrocento Sans"/>
              </a:rPr>
              <a:t>*This means that alumni who return to their undergraduate studies after completing their Gilman Program are eligible for an extension in NCE status.</a:t>
            </a:r>
            <a:endParaRPr/>
          </a:p>
          <a:p>
            <a:pPr marL="0" lvl="0" indent="0" algn="l" rtl="0">
              <a:lnSpc>
                <a:spcPct val="117000"/>
              </a:lnSpc>
              <a:spcBef>
                <a:spcPts val="0"/>
              </a:spcBef>
              <a:spcAft>
                <a:spcPts val="0"/>
              </a:spcAft>
              <a:buNone/>
            </a:pPr>
            <a:endParaRPr/>
          </a:p>
          <a:p>
            <a:pPr marL="0" lvl="0" indent="0" algn="l" rtl="0">
              <a:lnSpc>
                <a:spcPct val="117000"/>
              </a:lnSpc>
              <a:spcBef>
                <a:spcPts val="0"/>
              </a:spcBef>
              <a:spcAft>
                <a:spcPts val="0"/>
              </a:spcAft>
              <a:buNone/>
            </a:pPr>
            <a:r>
              <a:rPr lang="en-US" b="1"/>
              <a:t>Gilman Scholar Network</a:t>
            </a:r>
            <a:endParaRPr/>
          </a:p>
          <a:p>
            <a:pPr marL="0" lvl="0" indent="0" algn="l" rtl="0">
              <a:lnSpc>
                <a:spcPct val="117000"/>
              </a:lnSpc>
              <a:spcBef>
                <a:spcPts val="0"/>
              </a:spcBef>
              <a:spcAft>
                <a:spcPts val="0"/>
              </a:spcAft>
              <a:buNone/>
            </a:pPr>
            <a:r>
              <a:rPr lang="en-US" sz="2400">
                <a:solidFill>
                  <a:schemeClr val="dk1"/>
                </a:solidFill>
              </a:rPr>
              <a:t>The Gilman Scholar Network is the official site for Gilman Scholars and Alumni to connect with one another via a secure and private platform. The Gilman Scholar Network also gives Gilman Scholars and Alumni access to exclusive job postings and Gilman events.</a:t>
            </a:r>
            <a:endParaRPr/>
          </a:p>
          <a:p>
            <a:pPr marL="0" lvl="0" indent="0" algn="l" rtl="0">
              <a:lnSpc>
                <a:spcPct val="117000"/>
              </a:lnSpc>
              <a:spcBef>
                <a:spcPts val="0"/>
              </a:spcBef>
              <a:spcAft>
                <a:spcPts val="0"/>
              </a:spcAft>
              <a:buNone/>
            </a:pPr>
            <a:endParaRPr sz="2400">
              <a:solidFill>
                <a:schemeClr val="dk1"/>
              </a:solidFill>
            </a:endParaRPr>
          </a:p>
          <a:p>
            <a:pPr marL="0" lvl="0" indent="0" algn="l" rtl="0">
              <a:lnSpc>
                <a:spcPct val="117000"/>
              </a:lnSpc>
              <a:spcBef>
                <a:spcPts val="0"/>
              </a:spcBef>
              <a:spcAft>
                <a:spcPts val="0"/>
              </a:spcAft>
              <a:buNone/>
            </a:pPr>
            <a:r>
              <a:rPr lang="en-US" sz="2400" b="1">
                <a:solidFill>
                  <a:schemeClr val="dk1"/>
                </a:solidFill>
              </a:rPr>
              <a:t>Gilman Alumni Ambassador Program </a:t>
            </a:r>
            <a:r>
              <a:rPr lang="en-US" sz="2400">
                <a:solidFill>
                  <a:schemeClr val="dk1"/>
                </a:solidFill>
              </a:rPr>
              <a:t>They serve for one year as official representatives of the U.S. Department of State’s Gilman International Scholarship Program. They provide testimonials about their Gilman Scholarship experiences at campus presentations and offer application tips via written articles, videos, webinars, and special events.</a:t>
            </a:r>
            <a:endParaRPr/>
          </a:p>
          <a:p>
            <a:pPr marL="0" lvl="0" indent="0" algn="l" rtl="0">
              <a:lnSpc>
                <a:spcPct val="117000"/>
              </a:lnSpc>
              <a:spcBef>
                <a:spcPts val="0"/>
              </a:spcBef>
              <a:spcAft>
                <a:spcPts val="0"/>
              </a:spcAft>
              <a:buNone/>
            </a:pPr>
            <a:endParaRPr sz="2400">
              <a:solidFill>
                <a:schemeClr val="dk1"/>
              </a:solidFill>
            </a:endParaRPr>
          </a:p>
          <a:p>
            <a:pPr marL="0" lvl="0" indent="0" algn="l" rtl="0">
              <a:lnSpc>
                <a:spcPct val="117000"/>
              </a:lnSpc>
              <a:spcBef>
                <a:spcPts val="0"/>
              </a:spcBef>
              <a:spcAft>
                <a:spcPts val="0"/>
              </a:spcAft>
              <a:buNone/>
            </a:pPr>
            <a:r>
              <a:rPr lang="en-US" sz="2400" b="1">
                <a:solidFill>
                  <a:schemeClr val="dk1"/>
                </a:solidFill>
              </a:rPr>
              <a:t>Seminars &amp; Career Workshops</a:t>
            </a:r>
            <a:endParaRPr/>
          </a:p>
          <a:p>
            <a:pPr marL="0" lvl="0" indent="0" algn="l" rtl="0">
              <a:lnSpc>
                <a:spcPct val="117000"/>
              </a:lnSpc>
              <a:spcBef>
                <a:spcPts val="0"/>
              </a:spcBef>
              <a:spcAft>
                <a:spcPts val="0"/>
              </a:spcAft>
              <a:buNone/>
            </a:pPr>
            <a:r>
              <a:rPr lang="en-US" sz="2400">
                <a:solidFill>
                  <a:schemeClr val="dk1"/>
                </a:solidFill>
              </a:rPr>
              <a:t>These events are available to all Gilman Scholars and Alumni to network and connect with other alumni. These workshops are also a great place to learn about the many career opportunities.</a:t>
            </a:r>
            <a:endParaRPr/>
          </a:p>
          <a:p>
            <a:pPr marL="0" lvl="0" indent="0" algn="l" rtl="0">
              <a:lnSpc>
                <a:spcPct val="117000"/>
              </a:lnSpc>
              <a:spcBef>
                <a:spcPts val="0"/>
              </a:spcBef>
              <a:spcAft>
                <a:spcPts val="0"/>
              </a:spcAft>
              <a:buNone/>
            </a:pPr>
            <a:endParaRPr sz="2400">
              <a:solidFill>
                <a:schemeClr val="dk1"/>
              </a:solidFill>
            </a:endParaRPr>
          </a:p>
          <a:p>
            <a:pPr marL="0" lvl="0" indent="0" algn="l" rtl="0">
              <a:lnSpc>
                <a:spcPct val="117000"/>
              </a:lnSpc>
              <a:spcBef>
                <a:spcPts val="0"/>
              </a:spcBef>
              <a:spcAft>
                <a:spcPts val="0"/>
              </a:spcAft>
              <a:buNone/>
            </a:pPr>
            <a:r>
              <a:rPr lang="en-US" b="1"/>
              <a:t>Skill Development</a:t>
            </a:r>
            <a:endParaRPr/>
          </a:p>
          <a:p>
            <a:pPr marL="0" lvl="0" indent="0" algn="l" rtl="0">
              <a:lnSpc>
                <a:spcPct val="117000"/>
              </a:lnSpc>
              <a:spcBef>
                <a:spcPts val="0"/>
              </a:spcBef>
              <a:spcAft>
                <a:spcPts val="0"/>
              </a:spcAft>
              <a:buNone/>
            </a:pPr>
            <a:r>
              <a:rPr lang="en-US"/>
              <a:t>When you go abroad you learn new skills such as adapting to change, learning a new language, how to communicate with others, and much more. </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1" name="Google Shape;191;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sz="2000">
                <a:solidFill>
                  <a:schemeClr val="dk1"/>
                </a:solidFill>
              </a:rPr>
              <a:t>To be eligible for a Gilman Scholarship, an applicant must be:</a:t>
            </a:r>
            <a:endParaRPr/>
          </a:p>
          <a:p>
            <a:pPr marL="171450" lvl="0" indent="-171450" algn="l" rtl="0">
              <a:lnSpc>
                <a:spcPct val="117000"/>
              </a:lnSpc>
              <a:spcBef>
                <a:spcPts val="0"/>
              </a:spcBef>
              <a:spcAft>
                <a:spcPts val="0"/>
              </a:spcAft>
              <a:buClr>
                <a:schemeClr val="dk1"/>
              </a:buClr>
              <a:buSzPts val="2000"/>
              <a:buFont typeface="Arial"/>
              <a:buChar char="•"/>
            </a:pPr>
            <a:r>
              <a:rPr lang="en-US" sz="2000">
                <a:solidFill>
                  <a:schemeClr val="dk1"/>
                </a:solidFill>
              </a:rPr>
              <a:t>A US citizen or national</a:t>
            </a:r>
            <a:endParaRPr/>
          </a:p>
          <a:p>
            <a:pPr marL="171450" lvl="0" indent="-171450" algn="l" rtl="0">
              <a:lnSpc>
                <a:spcPct val="117000"/>
              </a:lnSpc>
              <a:spcBef>
                <a:spcPts val="0"/>
              </a:spcBef>
              <a:spcAft>
                <a:spcPts val="0"/>
              </a:spcAft>
              <a:buClr>
                <a:schemeClr val="dk1"/>
              </a:buClr>
              <a:buSzPts val="2000"/>
              <a:buFont typeface="Arial"/>
              <a:buChar char="•"/>
            </a:pPr>
            <a:r>
              <a:rPr lang="en-US" sz="2000">
                <a:solidFill>
                  <a:schemeClr val="dk1"/>
                </a:solidFill>
              </a:rPr>
              <a:t>An undergraduate student in good standing</a:t>
            </a:r>
            <a:endParaRPr/>
          </a:p>
          <a:p>
            <a:pPr marL="171450" lvl="0" indent="-171450" algn="l" rtl="0">
              <a:lnSpc>
                <a:spcPct val="117000"/>
              </a:lnSpc>
              <a:spcBef>
                <a:spcPts val="0"/>
              </a:spcBef>
              <a:spcAft>
                <a:spcPts val="0"/>
              </a:spcAft>
              <a:buClr>
                <a:schemeClr val="dk1"/>
              </a:buClr>
              <a:buSzPts val="2000"/>
              <a:buFont typeface="Arial"/>
              <a:buChar char="•"/>
            </a:pPr>
            <a:r>
              <a:rPr lang="en-US" sz="2000">
                <a:solidFill>
                  <a:schemeClr val="dk1"/>
                </a:solidFill>
              </a:rPr>
              <a:t>Receiving a Federal Pell Grant during the time of application or provide proof that they will be receiving a Pell Grant during the term of their study abroad program or internship;</a:t>
            </a:r>
            <a:endParaRPr/>
          </a:p>
          <a:p>
            <a:pPr marL="171450" lvl="0" indent="-171450" algn="l" rtl="0">
              <a:lnSpc>
                <a:spcPct val="117000"/>
              </a:lnSpc>
              <a:spcBef>
                <a:spcPts val="0"/>
              </a:spcBef>
              <a:spcAft>
                <a:spcPts val="0"/>
              </a:spcAft>
              <a:buClr>
                <a:schemeClr val="dk1"/>
              </a:buClr>
              <a:buSzPts val="2000"/>
              <a:buFont typeface="Arial"/>
              <a:buChar char="•"/>
            </a:pPr>
            <a:r>
              <a:rPr lang="en-US" sz="2000">
                <a:solidFill>
                  <a:schemeClr val="dk1"/>
                </a:solidFill>
              </a:rPr>
              <a:t>Applying for credit-bearing study abroad programs in a country or area with an overall Travel Advisory Level 1 or 2, or approved Level 3 exception location.  The Approved Level 3 Exception countries are updated weekly on the Gilman website: https://www.gilmanscholarship.org/applicants/gilman-updates-faqs/. </a:t>
            </a:r>
            <a:endParaRPr/>
          </a:p>
          <a:p>
            <a:pPr marL="171450" lvl="0" indent="-171450" algn="l" rtl="0">
              <a:lnSpc>
                <a:spcPct val="117000"/>
              </a:lnSpc>
              <a:spcBef>
                <a:spcPts val="0"/>
              </a:spcBef>
              <a:spcAft>
                <a:spcPts val="0"/>
              </a:spcAft>
              <a:buClr>
                <a:schemeClr val="dk1"/>
              </a:buClr>
              <a:buSzPts val="2000"/>
              <a:buFont typeface="Arial"/>
              <a:buChar char="•"/>
            </a:pPr>
            <a:r>
              <a:rPr lang="en-US" sz="2000">
                <a:solidFill>
                  <a:schemeClr val="dk1"/>
                </a:solidFill>
              </a:rPr>
              <a:t>In the process of applying to, or accepted for, a study abroad or internship program eligible for credit from the student’s home institution. Multi-country/area programs are allowed. Proof of program acceptance is required prior to award disbursement</a:t>
            </a:r>
            <a:endParaRPr/>
          </a:p>
          <a:p>
            <a:pPr marL="171450" lvl="0" indent="-171450" algn="l" rtl="0">
              <a:lnSpc>
                <a:spcPct val="117000"/>
              </a:lnSpc>
              <a:spcBef>
                <a:spcPts val="0"/>
              </a:spcBef>
              <a:spcAft>
                <a:spcPts val="0"/>
              </a:spcAft>
              <a:buClr>
                <a:schemeClr val="dk1"/>
              </a:buClr>
              <a:buSzPts val="2000"/>
              <a:buFont typeface="Arial"/>
              <a:buChar char="•"/>
            </a:pPr>
            <a:r>
              <a:rPr lang="en-US" sz="2000">
                <a:solidFill>
                  <a:schemeClr val="dk1"/>
                </a:solidFill>
                <a:highlight>
                  <a:srgbClr val="FFFF00"/>
                </a:highlight>
              </a:rPr>
              <a:t>The Gilman Program no longer has a minimum program length requirement</a:t>
            </a:r>
            <a:br>
              <a:rPr lang="en-US" sz="2000">
                <a:solidFill>
                  <a:schemeClr val="dk1"/>
                </a:solidFill>
                <a:highlight>
                  <a:srgbClr val="FFFF00"/>
                </a:highlight>
              </a:rPr>
            </a:br>
            <a:endParaRPr sz="2000">
              <a:solidFill>
                <a:schemeClr val="dk1"/>
              </a:solidFill>
              <a:highlight>
                <a:srgbClr val="FFFF00"/>
              </a:highlight>
            </a:endParaRPr>
          </a:p>
          <a:p>
            <a:pPr marL="0" lvl="0" indent="0" algn="l" rtl="0">
              <a:lnSpc>
                <a:spcPct val="117000"/>
              </a:lnSpc>
              <a:spcBef>
                <a:spcPts val="0"/>
              </a:spcBef>
              <a:spcAft>
                <a:spcPts val="0"/>
              </a:spcAft>
              <a:buNone/>
            </a:pPr>
            <a:r>
              <a:rPr lang="en-US"/>
              <a:t>Gilman Scholarship recipients can only receive the scholarship once. If a student previously declined the Gilman Scholarship, they are welcome to re-apply, as long as they still meet all eligibility requirements as listed above.</a:t>
            </a:r>
            <a:endParaRPr/>
          </a:p>
          <a:p>
            <a:pPr marL="0" lvl="0" indent="0" algn="l" rtl="0">
              <a:lnSpc>
                <a:spcPct val="117000"/>
              </a:lnSpc>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000"/>
              </a:lnSpc>
              <a:spcBef>
                <a:spcPts val="0"/>
              </a:spcBef>
              <a:spcAft>
                <a:spcPts val="0"/>
              </a:spcAft>
              <a:buNone/>
            </a:pPr>
            <a:r>
              <a:rPr lang="en-US"/>
              <a:t>The U.S. Department of State continues to update </a:t>
            </a:r>
            <a:r>
              <a:rPr lang="en-US" b="1" u="sng"/>
              <a:t>Travel Advisories</a:t>
            </a:r>
            <a:r>
              <a:rPr lang="en-US"/>
              <a:t>, and the State Department’s Bureau of Educational and Cultural Affairs (ECA) continues to closely monitor the status of COVID-19 globally. As a result of close consultation between ECA and U.S. Embassies and Consulates, the Gilman Program has temporarily updated travel policies to allow Gilman Scholars to study/intern in select locations with a Level 3 Travel Advisory.</a:t>
            </a:r>
            <a:endParaRPr/>
          </a:p>
          <a:p>
            <a:pPr marL="0" lvl="0" indent="0" algn="l" rtl="0">
              <a:lnSpc>
                <a:spcPct val="117000"/>
              </a:lnSpc>
              <a:spcBef>
                <a:spcPts val="0"/>
              </a:spcBef>
              <a:spcAft>
                <a:spcPts val="0"/>
              </a:spcAft>
              <a:buNone/>
            </a:pPr>
            <a:r>
              <a:rPr lang="en-US"/>
              <a:t>Per long-standing policy, Gilman Scholars are permitted to study or intern only in locations with a Level 1 or 2 Travel Advisory.  For programs starting on or after </a:t>
            </a:r>
            <a:r>
              <a:rPr lang="en-US" b="1"/>
              <a:t>January 1, 2022, </a:t>
            </a:r>
            <a:r>
              <a:rPr lang="en-US"/>
              <a:t>Gilman Scholars will be able to participate in programs in a </a:t>
            </a:r>
            <a:r>
              <a:rPr lang="en-US" b="1"/>
              <a:t>select number of locations with Level 3 Travel Advisories</a:t>
            </a:r>
            <a:r>
              <a:rPr lang="en-US"/>
              <a:t>. The program location must be a Level 1 or 2, or an approved Level 3 Travel Advisory exception location, at the </a:t>
            </a:r>
            <a:r>
              <a:rPr lang="en-US" b="1"/>
              <a:t>start</a:t>
            </a:r>
            <a:r>
              <a:rPr lang="en-US"/>
              <a:t> of the program.</a:t>
            </a:r>
            <a:endParaRPr/>
          </a:p>
          <a:p>
            <a:pPr marL="0" lvl="0" indent="0" algn="l" rtl="0">
              <a:lnSpc>
                <a:spcPct val="117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3048000" y="2244725"/>
            <a:ext cx="18288000" cy="4775200"/>
          </a:xfrm>
          <a:prstGeom prst="rect">
            <a:avLst/>
          </a:prstGeom>
          <a:noFill/>
          <a:ln>
            <a:noFill/>
          </a:ln>
        </p:spPr>
        <p:txBody>
          <a:bodyPr spcFirstLastPara="1" wrap="square" lIns="91425" tIns="45700" rIns="91425" bIns="45700" anchor="b" anchorCtr="0">
            <a:noAutofit/>
          </a:bodyPr>
          <a:lstStyle>
            <a:lvl1pPr marR="0" lvl="0" algn="ctr" rtl="0">
              <a:lnSpc>
                <a:spcPct val="80000"/>
              </a:lnSpc>
              <a:spcBef>
                <a:spcPts val="0"/>
              </a:spcBef>
              <a:spcAft>
                <a:spcPts val="0"/>
              </a:spcAft>
              <a:buSzPts val="1400"/>
              <a:buNone/>
              <a:defRPr sz="60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9pPr>
          </a:lstStyle>
          <a:p>
            <a:endParaRPr/>
          </a:p>
        </p:txBody>
      </p:sp>
      <p:sp>
        <p:nvSpPr>
          <p:cNvPr id="17" name="Google Shape;17;p32"/>
          <p:cNvSpPr txBox="1">
            <a:spLocks noGrp="1"/>
          </p:cNvSpPr>
          <p:nvPr>
            <p:ph type="subTitle" idx="1"/>
          </p:nvPr>
        </p:nvSpPr>
        <p:spPr>
          <a:xfrm>
            <a:off x="3048000" y="7204075"/>
            <a:ext cx="18288000" cy="33115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1pPr>
            <a:lvl2pPr marR="0" lvl="1" algn="ctr" rtl="0">
              <a:spcBef>
                <a:spcPts val="0"/>
              </a:spcBef>
              <a:spcAft>
                <a:spcPts val="0"/>
              </a:spcAft>
              <a:buClr>
                <a:srgbClr val="000000"/>
              </a:buClr>
              <a:buSzPts val="2000"/>
              <a:buFont typeface="Helvetica Neue"/>
              <a:buNone/>
              <a:defRPr sz="2000" b="1" i="0" u="none" strike="noStrike" cap="none">
                <a:solidFill>
                  <a:srgbClr val="000000"/>
                </a:solidFill>
                <a:latin typeface="Helvetica Neue"/>
                <a:ea typeface="Helvetica Neue"/>
                <a:cs typeface="Helvetica Neue"/>
                <a:sym typeface="Helvetica Neue"/>
              </a:defRPr>
            </a:lvl2pPr>
            <a:lvl3pPr marR="0" lvl="2" algn="ctr" rtl="0">
              <a:spcBef>
                <a:spcPts val="0"/>
              </a:spcBef>
              <a:spcAft>
                <a:spcPts val="0"/>
              </a:spcAft>
              <a:buClr>
                <a:srgbClr val="000000"/>
              </a:buClr>
              <a:buSzPts val="1800"/>
              <a:buFont typeface="Helvetica Neue"/>
              <a:buNone/>
              <a:defRPr sz="1800" b="1" i="0" u="none" strike="noStrike" cap="none">
                <a:solidFill>
                  <a:srgbClr val="000000"/>
                </a:solidFill>
                <a:latin typeface="Helvetica Neue"/>
                <a:ea typeface="Helvetica Neue"/>
                <a:cs typeface="Helvetica Neue"/>
                <a:sym typeface="Helvetica Neue"/>
              </a:defRPr>
            </a:lvl3pPr>
            <a:lvl4pPr marR="0" lvl="3" algn="ctr" rtl="0">
              <a:spcBef>
                <a:spcPts val="0"/>
              </a:spcBef>
              <a:spcAft>
                <a:spcPts val="0"/>
              </a:spcAft>
              <a:buClr>
                <a:srgbClr val="000000"/>
              </a:buClr>
              <a:buSzPts val="1600"/>
              <a:buFont typeface="Helvetica Neue"/>
              <a:buNone/>
              <a:defRPr sz="1600" b="1" i="0" u="none" strike="noStrike" cap="none">
                <a:solidFill>
                  <a:srgbClr val="000000"/>
                </a:solidFill>
                <a:latin typeface="Helvetica Neue"/>
                <a:ea typeface="Helvetica Neue"/>
                <a:cs typeface="Helvetica Neue"/>
                <a:sym typeface="Helvetica Neue"/>
              </a:defRPr>
            </a:lvl4pPr>
            <a:lvl5pPr marR="0" lvl="4" algn="ctr" rtl="0">
              <a:spcBef>
                <a:spcPts val="0"/>
              </a:spcBef>
              <a:spcAft>
                <a:spcPts val="0"/>
              </a:spcAft>
              <a:buClr>
                <a:srgbClr val="000000"/>
              </a:buClr>
              <a:buSzPts val="1600"/>
              <a:buFont typeface="Helvetica Neue"/>
              <a:buNone/>
              <a:defRPr sz="1600" b="1" i="0" u="none" strike="noStrike" cap="none">
                <a:solidFill>
                  <a:srgbClr val="000000"/>
                </a:solidFill>
                <a:latin typeface="Helvetica Neue"/>
                <a:ea typeface="Helvetica Neue"/>
                <a:cs typeface="Helvetica Neue"/>
                <a:sym typeface="Helvetica Neue"/>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9pPr>
          </a:lstStyle>
          <a:p>
            <a:endParaRPr/>
          </a:p>
        </p:txBody>
      </p:sp>
      <p:sp>
        <p:nvSpPr>
          <p:cNvPr id="18" name="Google Shape;18;p32"/>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pic>
        <p:nvPicPr>
          <p:cNvPr id="19" name="Google Shape;19;p32"/>
          <p:cNvPicPr preferRelativeResize="0"/>
          <p:nvPr/>
        </p:nvPicPr>
        <p:blipFill rotWithShape="1">
          <a:blip r:embed="rId2">
            <a:alphaModFix/>
          </a:blip>
          <a:srcRect/>
          <a:stretch/>
        </p:blipFill>
        <p:spPr>
          <a:xfrm>
            <a:off x="17297400" y="2463800"/>
            <a:ext cx="3770516" cy="736600"/>
          </a:xfrm>
          <a:prstGeom prst="rect">
            <a:avLst/>
          </a:prstGeom>
          <a:noFill/>
          <a:ln>
            <a:noFill/>
          </a:ln>
        </p:spPr>
      </p:pic>
      <p:pic>
        <p:nvPicPr>
          <p:cNvPr id="20" name="Google Shape;20;p32"/>
          <p:cNvPicPr preferRelativeResize="0"/>
          <p:nvPr/>
        </p:nvPicPr>
        <p:blipFill rotWithShape="1">
          <a:blip r:embed="rId3">
            <a:alphaModFix/>
          </a:blip>
          <a:srcRect/>
          <a:stretch/>
        </p:blipFill>
        <p:spPr>
          <a:xfrm>
            <a:off x="6400800" y="12342813"/>
            <a:ext cx="3810000" cy="736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6"/>
        <p:cNvGrpSpPr/>
        <p:nvPr/>
      </p:nvGrpSpPr>
      <p:grpSpPr>
        <a:xfrm>
          <a:off x="0" y="0"/>
          <a:ext cx="0" cy="0"/>
          <a:chOff x="0" y="0"/>
          <a:chExt cx="0" cy="0"/>
        </a:xfrm>
      </p:grpSpPr>
      <p:sp>
        <p:nvSpPr>
          <p:cNvPr id="57" name="Google Shape;57;p53"/>
          <p:cNvSpPr txBox="1">
            <a:spLocks noGrp="1"/>
          </p:cNvSpPr>
          <p:nvPr>
            <p:ph type="title"/>
          </p:nvPr>
        </p:nvSpPr>
        <p:spPr>
          <a:xfrm>
            <a:off x="1676400" y="730250"/>
            <a:ext cx="21031200" cy="265112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9pPr>
          </a:lstStyle>
          <a:p>
            <a:endParaRPr/>
          </a:p>
        </p:txBody>
      </p:sp>
      <p:sp>
        <p:nvSpPr>
          <p:cNvPr id="58" name="Google Shape;58;p53"/>
          <p:cNvSpPr txBox="1">
            <a:spLocks noGrp="1"/>
          </p:cNvSpPr>
          <p:nvPr>
            <p:ph type="body" idx="1"/>
          </p:nvPr>
        </p:nvSpPr>
        <p:spPr>
          <a:xfrm rot="5400000">
            <a:off x="7840663" y="-2513012"/>
            <a:ext cx="8702675" cy="21031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1pPr>
            <a:lvl2pPr marL="914400" marR="0" lvl="1"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2pPr>
            <a:lvl3pPr marL="1371600" marR="0" lvl="2"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3pPr>
            <a:lvl4pPr marL="1828800" marR="0" lvl="3"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4pPr>
            <a:lvl5pPr marL="2286000" marR="0" lvl="4"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59" name="Google Shape;59;p53"/>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54"/>
          <p:cNvSpPr txBox="1">
            <a:spLocks noGrp="1"/>
          </p:cNvSpPr>
          <p:nvPr>
            <p:ph type="title"/>
          </p:nvPr>
        </p:nvSpPr>
        <p:spPr>
          <a:xfrm rot="5400000">
            <a:off x="14266863" y="3913188"/>
            <a:ext cx="11623675" cy="52578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9pPr>
          </a:lstStyle>
          <a:p>
            <a:endParaRPr/>
          </a:p>
        </p:txBody>
      </p:sp>
      <p:sp>
        <p:nvSpPr>
          <p:cNvPr id="62" name="Google Shape;62;p54"/>
          <p:cNvSpPr txBox="1">
            <a:spLocks noGrp="1"/>
          </p:cNvSpPr>
          <p:nvPr>
            <p:ph type="body" idx="1"/>
          </p:nvPr>
        </p:nvSpPr>
        <p:spPr>
          <a:xfrm rot="5400000">
            <a:off x="3675063" y="-1268412"/>
            <a:ext cx="11623675" cy="15621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1pPr>
            <a:lvl2pPr marL="914400" marR="0" lvl="1"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2pPr>
            <a:lvl3pPr marL="1371600" marR="0" lvl="2"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3pPr>
            <a:lvl4pPr marL="1828800" marR="0" lvl="3"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4pPr>
            <a:lvl5pPr marL="2286000" marR="0" lvl="4"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63" name="Google Shape;63;p54"/>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6"/>
        <p:cNvGrpSpPr/>
        <p:nvPr/>
      </p:nvGrpSpPr>
      <p:grpSpPr>
        <a:xfrm>
          <a:off x="0" y="0"/>
          <a:ext cx="0" cy="0"/>
          <a:chOff x="0" y="0"/>
          <a:chExt cx="0" cy="0"/>
        </a:xfrm>
      </p:grpSpPr>
      <p:sp>
        <p:nvSpPr>
          <p:cNvPr id="77" name="Google Shape;77;p34"/>
          <p:cNvSpPr txBox="1">
            <a:spLocks noGrp="1"/>
          </p:cNvSpPr>
          <p:nvPr>
            <p:ph type="title"/>
          </p:nvPr>
        </p:nvSpPr>
        <p:spPr>
          <a:xfrm>
            <a:off x="3652838" y="0"/>
            <a:ext cx="19507200" cy="3673475"/>
          </a:xfrm>
          <a:prstGeom prst="rect">
            <a:avLst/>
          </a:prstGeom>
          <a:noFill/>
          <a:ln>
            <a:noFill/>
          </a:ln>
        </p:spPr>
        <p:txBody>
          <a:bodyPr spcFirstLastPara="1" wrap="square" lIns="50800" tIns="50800" rIns="50800" bIns="50800" anchor="b"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78" name="Google Shape;78;p34"/>
          <p:cNvSpPr txBox="1">
            <a:spLocks noGrp="1"/>
          </p:cNvSpPr>
          <p:nvPr>
            <p:ph type="body" idx="1"/>
          </p:nvPr>
        </p:nvSpPr>
        <p:spPr>
          <a:xfrm>
            <a:off x="13609638" y="4876800"/>
            <a:ext cx="9550400" cy="8839200"/>
          </a:xfrm>
          <a:prstGeom prst="rect">
            <a:avLst/>
          </a:prstGeom>
          <a:noFill/>
          <a:ln>
            <a:noFill/>
          </a:ln>
        </p:spPr>
        <p:txBody>
          <a:bodyPr spcFirstLastPara="1" wrap="square" lIns="50800" tIns="50800" rIns="50800" bIns="508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4"/>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0"/>
        <p:cNvGrpSpPr/>
        <p:nvPr/>
      </p:nvGrpSpPr>
      <p:grpSpPr>
        <a:xfrm>
          <a:off x="0" y="0"/>
          <a:ext cx="0" cy="0"/>
          <a:chOff x="0" y="0"/>
          <a:chExt cx="0" cy="0"/>
        </a:xfrm>
      </p:grpSpPr>
      <p:sp>
        <p:nvSpPr>
          <p:cNvPr id="81" name="Google Shape;81;p35"/>
          <p:cNvSpPr txBox="1">
            <a:spLocks noGrp="1"/>
          </p:cNvSpPr>
          <p:nvPr>
            <p:ph type="ctrTitle"/>
          </p:nvPr>
        </p:nvSpPr>
        <p:spPr>
          <a:xfrm>
            <a:off x="3048000" y="2244725"/>
            <a:ext cx="18288000" cy="4775200"/>
          </a:xfrm>
          <a:prstGeom prst="rect">
            <a:avLst/>
          </a:prstGeom>
          <a:noFill/>
          <a:ln>
            <a:noFill/>
          </a:ln>
        </p:spPr>
        <p:txBody>
          <a:bodyPr spcFirstLastPara="1" wrap="square" lIns="50800" tIns="50800" rIns="50800" bIns="50800" anchor="b" anchorCtr="0">
            <a:noAutofit/>
          </a:bodyPr>
          <a:lstStyle>
            <a:lvl1pPr lvl="0" algn="ctr">
              <a:lnSpc>
                <a:spcPct val="80000"/>
              </a:lnSpc>
              <a:spcBef>
                <a:spcPts val="0"/>
              </a:spcBef>
              <a:spcAft>
                <a:spcPts val="0"/>
              </a:spcAft>
              <a:buSzPts val="1400"/>
              <a:buNone/>
              <a:defRPr sz="6000"/>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82" name="Google Shape;82;p35"/>
          <p:cNvSpPr txBox="1">
            <a:spLocks noGrp="1"/>
          </p:cNvSpPr>
          <p:nvPr>
            <p:ph type="subTitle" idx="1"/>
          </p:nvPr>
        </p:nvSpPr>
        <p:spPr>
          <a:xfrm>
            <a:off x="3048000" y="7204075"/>
            <a:ext cx="18288000" cy="3311525"/>
          </a:xfrm>
          <a:prstGeom prst="rect">
            <a:avLst/>
          </a:prstGeom>
          <a:noFill/>
          <a:ln>
            <a:noFill/>
          </a:ln>
        </p:spPr>
        <p:txBody>
          <a:bodyPr spcFirstLastPara="1" wrap="square" lIns="50800" tIns="50800" rIns="50800" bIns="50800" anchor="t" anchorCtr="0">
            <a:noAutofit/>
          </a:bodyPr>
          <a:lstStyle>
            <a:lvl1pPr lvl="0" algn="ctr">
              <a:spcBef>
                <a:spcPts val="0"/>
              </a:spcBef>
              <a:spcAft>
                <a:spcPts val="0"/>
              </a:spcAft>
              <a:buClr>
                <a:srgbClr val="000000"/>
              </a:buClr>
              <a:buSzPts val="2400"/>
              <a:buFont typeface="Helvetica Neue"/>
              <a:buNone/>
              <a:defRPr sz="2400"/>
            </a:lvl1pPr>
            <a:lvl2pPr lvl="1" algn="ctr">
              <a:spcBef>
                <a:spcPts val="0"/>
              </a:spcBef>
              <a:spcAft>
                <a:spcPts val="0"/>
              </a:spcAft>
              <a:buClr>
                <a:srgbClr val="000000"/>
              </a:buClr>
              <a:buSzPts val="2000"/>
              <a:buFont typeface="Helvetica Neue"/>
              <a:buNone/>
              <a:defRPr sz="2000"/>
            </a:lvl2pPr>
            <a:lvl3pPr lvl="2" algn="ctr">
              <a:spcBef>
                <a:spcPts val="0"/>
              </a:spcBef>
              <a:spcAft>
                <a:spcPts val="0"/>
              </a:spcAft>
              <a:buClr>
                <a:srgbClr val="000000"/>
              </a:buClr>
              <a:buSzPts val="1800"/>
              <a:buFont typeface="Helvetica Neue"/>
              <a:buNone/>
              <a:defRPr sz="1800"/>
            </a:lvl3pPr>
            <a:lvl4pPr lvl="3" algn="ctr">
              <a:spcBef>
                <a:spcPts val="0"/>
              </a:spcBef>
              <a:spcAft>
                <a:spcPts val="0"/>
              </a:spcAft>
              <a:buClr>
                <a:srgbClr val="000000"/>
              </a:buClr>
              <a:buSzPts val="1600"/>
              <a:buFont typeface="Helvetica Neue"/>
              <a:buNone/>
              <a:defRPr sz="1600"/>
            </a:lvl4pPr>
            <a:lvl5pPr lvl="4" algn="ctr">
              <a:spcBef>
                <a:spcPts val="0"/>
              </a:spcBef>
              <a:spcAft>
                <a:spcPts val="0"/>
              </a:spcAft>
              <a:buClr>
                <a:srgbClr val="000000"/>
              </a:buClr>
              <a:buSzPts val="1600"/>
              <a:buFont typeface="Helvetica Neue"/>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3" name="Google Shape;83;p35"/>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4"/>
        <p:cNvGrpSpPr/>
        <p:nvPr/>
      </p:nvGrpSpPr>
      <p:grpSpPr>
        <a:xfrm>
          <a:off x="0" y="0"/>
          <a:ext cx="0" cy="0"/>
          <a:chOff x="0" y="0"/>
          <a:chExt cx="0" cy="0"/>
        </a:xfrm>
      </p:grpSpPr>
      <p:sp>
        <p:nvSpPr>
          <p:cNvPr id="85" name="Google Shape;85;p36"/>
          <p:cNvSpPr txBox="1">
            <a:spLocks noGrp="1"/>
          </p:cNvSpPr>
          <p:nvPr>
            <p:ph type="title"/>
          </p:nvPr>
        </p:nvSpPr>
        <p:spPr>
          <a:xfrm>
            <a:off x="1663700" y="3419475"/>
            <a:ext cx="21031200" cy="5705475"/>
          </a:xfrm>
          <a:prstGeom prst="rect">
            <a:avLst/>
          </a:prstGeom>
          <a:noFill/>
          <a:ln>
            <a:noFill/>
          </a:ln>
        </p:spPr>
        <p:txBody>
          <a:bodyPr spcFirstLastPara="1" wrap="square" lIns="50800" tIns="50800" rIns="50800" bIns="50800" anchor="b" anchorCtr="0">
            <a:noAutofit/>
          </a:bodyPr>
          <a:lstStyle>
            <a:lvl1pPr lvl="0" algn="l">
              <a:lnSpc>
                <a:spcPct val="80000"/>
              </a:lnSpc>
              <a:spcBef>
                <a:spcPts val="0"/>
              </a:spcBef>
              <a:spcAft>
                <a:spcPts val="0"/>
              </a:spcAft>
              <a:buSzPts val="1400"/>
              <a:buNone/>
              <a:defRPr sz="6000"/>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86" name="Google Shape;86;p36"/>
          <p:cNvSpPr txBox="1">
            <a:spLocks noGrp="1"/>
          </p:cNvSpPr>
          <p:nvPr>
            <p:ph type="body" idx="1"/>
          </p:nvPr>
        </p:nvSpPr>
        <p:spPr>
          <a:xfrm>
            <a:off x="1663700" y="9178925"/>
            <a:ext cx="21031200" cy="3000375"/>
          </a:xfrm>
          <a:prstGeom prst="rect">
            <a:avLst/>
          </a:prstGeom>
          <a:noFill/>
          <a:ln>
            <a:noFill/>
          </a:ln>
        </p:spPr>
        <p:txBody>
          <a:bodyPr spcFirstLastPara="1" wrap="square" lIns="50800" tIns="50800" rIns="50800" bIns="50800" anchor="t" anchorCtr="0">
            <a:noAutofit/>
          </a:bodyPr>
          <a:lstStyle>
            <a:lvl1pPr marL="457200" lvl="0" indent="-228600" algn="l">
              <a:spcBef>
                <a:spcPts val="0"/>
              </a:spcBef>
              <a:spcAft>
                <a:spcPts val="0"/>
              </a:spcAft>
              <a:buClr>
                <a:srgbClr val="000000"/>
              </a:buClr>
              <a:buSzPts val="2400"/>
              <a:buFont typeface="Helvetica Neue"/>
              <a:buNone/>
              <a:defRPr sz="2400"/>
            </a:lvl1pPr>
            <a:lvl2pPr marL="914400" lvl="1" indent="-228600" algn="l">
              <a:spcBef>
                <a:spcPts val="0"/>
              </a:spcBef>
              <a:spcAft>
                <a:spcPts val="0"/>
              </a:spcAft>
              <a:buClr>
                <a:srgbClr val="000000"/>
              </a:buClr>
              <a:buSzPts val="2000"/>
              <a:buFont typeface="Helvetica Neue"/>
              <a:buNone/>
              <a:defRPr sz="2000"/>
            </a:lvl2pPr>
            <a:lvl3pPr marL="1371600" lvl="2" indent="-228600" algn="l">
              <a:spcBef>
                <a:spcPts val="0"/>
              </a:spcBef>
              <a:spcAft>
                <a:spcPts val="0"/>
              </a:spcAft>
              <a:buClr>
                <a:srgbClr val="000000"/>
              </a:buClr>
              <a:buSzPts val="1800"/>
              <a:buFont typeface="Helvetica Neue"/>
              <a:buNone/>
              <a:defRPr sz="1800"/>
            </a:lvl3pPr>
            <a:lvl4pPr marL="1828800" lvl="3" indent="-228600" algn="l">
              <a:spcBef>
                <a:spcPts val="0"/>
              </a:spcBef>
              <a:spcAft>
                <a:spcPts val="0"/>
              </a:spcAft>
              <a:buClr>
                <a:srgbClr val="000000"/>
              </a:buClr>
              <a:buSzPts val="1600"/>
              <a:buFont typeface="Helvetica Neue"/>
              <a:buNone/>
              <a:defRPr sz="1600"/>
            </a:lvl4pPr>
            <a:lvl5pPr marL="2286000" lvl="4" indent="-228600" algn="l">
              <a:spcBef>
                <a:spcPts val="0"/>
              </a:spcBef>
              <a:spcAft>
                <a:spcPts val="0"/>
              </a:spcAft>
              <a:buClr>
                <a:srgbClr val="000000"/>
              </a:buClr>
              <a:buSzPts val="1600"/>
              <a:buFont typeface="Helvetica Neue"/>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87" name="Google Shape;87;p36"/>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p37"/>
          <p:cNvSpPr txBox="1">
            <a:spLocks noGrp="1"/>
          </p:cNvSpPr>
          <p:nvPr>
            <p:ph type="title"/>
          </p:nvPr>
        </p:nvSpPr>
        <p:spPr>
          <a:xfrm>
            <a:off x="3652838" y="0"/>
            <a:ext cx="19507200" cy="3673475"/>
          </a:xfrm>
          <a:prstGeom prst="rect">
            <a:avLst/>
          </a:prstGeom>
          <a:noFill/>
          <a:ln>
            <a:noFill/>
          </a:ln>
        </p:spPr>
        <p:txBody>
          <a:bodyPr spcFirstLastPara="1" wrap="square" lIns="50800" tIns="50800" rIns="50800" bIns="50800" anchor="b"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90" name="Google Shape;90;p37"/>
          <p:cNvSpPr txBox="1">
            <a:spLocks noGrp="1"/>
          </p:cNvSpPr>
          <p:nvPr>
            <p:ph type="body" idx="1"/>
          </p:nvPr>
        </p:nvSpPr>
        <p:spPr>
          <a:xfrm>
            <a:off x="13609638" y="4876800"/>
            <a:ext cx="4699000" cy="8839200"/>
          </a:xfrm>
          <a:prstGeom prst="rect">
            <a:avLst/>
          </a:prstGeom>
          <a:noFill/>
          <a:ln>
            <a:noFill/>
          </a:ln>
        </p:spPr>
        <p:txBody>
          <a:bodyPr spcFirstLastPara="1" wrap="square" lIns="50800" tIns="50800" rIns="50800" bIns="508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7"/>
          <p:cNvSpPr txBox="1">
            <a:spLocks noGrp="1"/>
          </p:cNvSpPr>
          <p:nvPr>
            <p:ph type="body" idx="2"/>
          </p:nvPr>
        </p:nvSpPr>
        <p:spPr>
          <a:xfrm>
            <a:off x="18461038" y="4876800"/>
            <a:ext cx="4699000" cy="8839200"/>
          </a:xfrm>
          <a:prstGeom prst="rect">
            <a:avLst/>
          </a:prstGeom>
          <a:noFill/>
          <a:ln>
            <a:noFill/>
          </a:ln>
        </p:spPr>
        <p:txBody>
          <a:bodyPr spcFirstLastPara="1" wrap="square" lIns="50800" tIns="50800" rIns="50800" bIns="508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7"/>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3"/>
        <p:cNvGrpSpPr/>
        <p:nvPr/>
      </p:nvGrpSpPr>
      <p:grpSpPr>
        <a:xfrm>
          <a:off x="0" y="0"/>
          <a:ext cx="0" cy="0"/>
          <a:chOff x="0" y="0"/>
          <a:chExt cx="0" cy="0"/>
        </a:xfrm>
      </p:grpSpPr>
      <p:sp>
        <p:nvSpPr>
          <p:cNvPr id="94" name="Google Shape;94;p38"/>
          <p:cNvSpPr txBox="1">
            <a:spLocks noGrp="1"/>
          </p:cNvSpPr>
          <p:nvPr>
            <p:ph type="title"/>
          </p:nvPr>
        </p:nvSpPr>
        <p:spPr>
          <a:xfrm>
            <a:off x="1679575" y="730250"/>
            <a:ext cx="21031200" cy="2651125"/>
          </a:xfrm>
          <a:prstGeom prst="rect">
            <a:avLst/>
          </a:prstGeom>
          <a:noFill/>
          <a:ln>
            <a:noFill/>
          </a:ln>
        </p:spPr>
        <p:txBody>
          <a:bodyPr spcFirstLastPara="1" wrap="square" lIns="50800" tIns="50800" rIns="50800" bIns="50800" anchor="b"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95" name="Google Shape;95;p38"/>
          <p:cNvSpPr txBox="1">
            <a:spLocks noGrp="1"/>
          </p:cNvSpPr>
          <p:nvPr>
            <p:ph type="body" idx="1"/>
          </p:nvPr>
        </p:nvSpPr>
        <p:spPr>
          <a:xfrm>
            <a:off x="1679575" y="3362325"/>
            <a:ext cx="10315575" cy="1647825"/>
          </a:xfrm>
          <a:prstGeom prst="rect">
            <a:avLst/>
          </a:prstGeom>
          <a:noFill/>
          <a:ln>
            <a:noFill/>
          </a:ln>
        </p:spPr>
        <p:txBody>
          <a:bodyPr spcFirstLastPara="1" wrap="square" lIns="50800" tIns="50800" rIns="50800" bIns="50800" anchor="b" anchorCtr="0">
            <a:noAutofit/>
          </a:bodyPr>
          <a:lstStyle>
            <a:lvl1pPr marL="457200" lvl="0" indent="-228600" algn="l">
              <a:spcBef>
                <a:spcPts val="0"/>
              </a:spcBef>
              <a:spcAft>
                <a:spcPts val="0"/>
              </a:spcAft>
              <a:buClr>
                <a:srgbClr val="000000"/>
              </a:buClr>
              <a:buSzPts val="2400"/>
              <a:buFont typeface="Helvetica Neue"/>
              <a:buNone/>
              <a:defRPr sz="2400" b="1"/>
            </a:lvl1pPr>
            <a:lvl2pPr marL="914400" lvl="1" indent="-228600" algn="l">
              <a:spcBef>
                <a:spcPts val="0"/>
              </a:spcBef>
              <a:spcAft>
                <a:spcPts val="0"/>
              </a:spcAft>
              <a:buClr>
                <a:srgbClr val="000000"/>
              </a:buClr>
              <a:buSzPts val="2000"/>
              <a:buFont typeface="Helvetica Neue"/>
              <a:buNone/>
              <a:defRPr sz="2000" b="1"/>
            </a:lvl2pPr>
            <a:lvl3pPr marL="1371600" lvl="2" indent="-228600" algn="l">
              <a:spcBef>
                <a:spcPts val="0"/>
              </a:spcBef>
              <a:spcAft>
                <a:spcPts val="0"/>
              </a:spcAft>
              <a:buClr>
                <a:srgbClr val="000000"/>
              </a:buClr>
              <a:buSzPts val="1800"/>
              <a:buFont typeface="Helvetica Neue"/>
              <a:buNone/>
              <a:defRPr sz="1800" b="1"/>
            </a:lvl3pPr>
            <a:lvl4pPr marL="1828800" lvl="3" indent="-228600" algn="l">
              <a:spcBef>
                <a:spcPts val="0"/>
              </a:spcBef>
              <a:spcAft>
                <a:spcPts val="0"/>
              </a:spcAft>
              <a:buClr>
                <a:srgbClr val="000000"/>
              </a:buClr>
              <a:buSzPts val="1600"/>
              <a:buFont typeface="Helvetica Neue"/>
              <a:buNone/>
              <a:defRPr sz="1600" b="1"/>
            </a:lvl4pPr>
            <a:lvl5pPr marL="2286000" lvl="4" indent="-228600" algn="l">
              <a:spcBef>
                <a:spcPts val="0"/>
              </a:spcBef>
              <a:spcAft>
                <a:spcPts val="0"/>
              </a:spcAft>
              <a:buClr>
                <a:srgbClr val="000000"/>
              </a:buClr>
              <a:buSzPts val="1600"/>
              <a:buFont typeface="Helvetica Neue"/>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6" name="Google Shape;96;p38"/>
          <p:cNvSpPr txBox="1">
            <a:spLocks noGrp="1"/>
          </p:cNvSpPr>
          <p:nvPr>
            <p:ph type="body" idx="2"/>
          </p:nvPr>
        </p:nvSpPr>
        <p:spPr>
          <a:xfrm>
            <a:off x="1679575" y="5010150"/>
            <a:ext cx="10315575" cy="7369175"/>
          </a:xfrm>
          <a:prstGeom prst="rect">
            <a:avLst/>
          </a:prstGeom>
          <a:noFill/>
          <a:ln>
            <a:noFill/>
          </a:ln>
        </p:spPr>
        <p:txBody>
          <a:bodyPr spcFirstLastPara="1" wrap="square" lIns="50800" tIns="50800" rIns="50800" bIns="508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8"/>
          <p:cNvSpPr txBox="1">
            <a:spLocks noGrp="1"/>
          </p:cNvSpPr>
          <p:nvPr>
            <p:ph type="body" idx="3"/>
          </p:nvPr>
        </p:nvSpPr>
        <p:spPr>
          <a:xfrm>
            <a:off x="12344400" y="3362325"/>
            <a:ext cx="10366375" cy="1647825"/>
          </a:xfrm>
          <a:prstGeom prst="rect">
            <a:avLst/>
          </a:prstGeom>
          <a:noFill/>
          <a:ln>
            <a:noFill/>
          </a:ln>
        </p:spPr>
        <p:txBody>
          <a:bodyPr spcFirstLastPara="1" wrap="square" lIns="50800" tIns="50800" rIns="50800" bIns="50800" anchor="b" anchorCtr="0">
            <a:noAutofit/>
          </a:bodyPr>
          <a:lstStyle>
            <a:lvl1pPr marL="457200" lvl="0" indent="-228600" algn="l">
              <a:spcBef>
                <a:spcPts val="0"/>
              </a:spcBef>
              <a:spcAft>
                <a:spcPts val="0"/>
              </a:spcAft>
              <a:buClr>
                <a:srgbClr val="000000"/>
              </a:buClr>
              <a:buSzPts val="2400"/>
              <a:buFont typeface="Helvetica Neue"/>
              <a:buNone/>
              <a:defRPr sz="2400" b="1"/>
            </a:lvl1pPr>
            <a:lvl2pPr marL="914400" lvl="1" indent="-228600" algn="l">
              <a:spcBef>
                <a:spcPts val="0"/>
              </a:spcBef>
              <a:spcAft>
                <a:spcPts val="0"/>
              </a:spcAft>
              <a:buClr>
                <a:srgbClr val="000000"/>
              </a:buClr>
              <a:buSzPts val="2000"/>
              <a:buFont typeface="Helvetica Neue"/>
              <a:buNone/>
              <a:defRPr sz="2000" b="1"/>
            </a:lvl2pPr>
            <a:lvl3pPr marL="1371600" lvl="2" indent="-228600" algn="l">
              <a:spcBef>
                <a:spcPts val="0"/>
              </a:spcBef>
              <a:spcAft>
                <a:spcPts val="0"/>
              </a:spcAft>
              <a:buClr>
                <a:srgbClr val="000000"/>
              </a:buClr>
              <a:buSzPts val="1800"/>
              <a:buFont typeface="Helvetica Neue"/>
              <a:buNone/>
              <a:defRPr sz="1800" b="1"/>
            </a:lvl3pPr>
            <a:lvl4pPr marL="1828800" lvl="3" indent="-228600" algn="l">
              <a:spcBef>
                <a:spcPts val="0"/>
              </a:spcBef>
              <a:spcAft>
                <a:spcPts val="0"/>
              </a:spcAft>
              <a:buClr>
                <a:srgbClr val="000000"/>
              </a:buClr>
              <a:buSzPts val="1600"/>
              <a:buFont typeface="Helvetica Neue"/>
              <a:buNone/>
              <a:defRPr sz="1600" b="1"/>
            </a:lvl4pPr>
            <a:lvl5pPr marL="2286000" lvl="4" indent="-228600" algn="l">
              <a:spcBef>
                <a:spcPts val="0"/>
              </a:spcBef>
              <a:spcAft>
                <a:spcPts val="0"/>
              </a:spcAft>
              <a:buClr>
                <a:srgbClr val="000000"/>
              </a:buClr>
              <a:buSzPts val="1600"/>
              <a:buFont typeface="Helvetica Neue"/>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38"/>
          <p:cNvSpPr txBox="1">
            <a:spLocks noGrp="1"/>
          </p:cNvSpPr>
          <p:nvPr>
            <p:ph type="body" idx="4"/>
          </p:nvPr>
        </p:nvSpPr>
        <p:spPr>
          <a:xfrm>
            <a:off x="12344400" y="5010150"/>
            <a:ext cx="10366375" cy="7369175"/>
          </a:xfrm>
          <a:prstGeom prst="rect">
            <a:avLst/>
          </a:prstGeom>
          <a:noFill/>
          <a:ln>
            <a:noFill/>
          </a:ln>
        </p:spPr>
        <p:txBody>
          <a:bodyPr spcFirstLastPara="1" wrap="square" lIns="50800" tIns="50800" rIns="50800" bIns="508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8"/>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p39"/>
          <p:cNvSpPr txBox="1">
            <a:spLocks noGrp="1"/>
          </p:cNvSpPr>
          <p:nvPr>
            <p:ph type="title"/>
          </p:nvPr>
        </p:nvSpPr>
        <p:spPr>
          <a:xfrm>
            <a:off x="3652838" y="0"/>
            <a:ext cx="19507200" cy="3673475"/>
          </a:xfrm>
          <a:prstGeom prst="rect">
            <a:avLst/>
          </a:prstGeom>
          <a:noFill/>
          <a:ln>
            <a:noFill/>
          </a:ln>
        </p:spPr>
        <p:txBody>
          <a:bodyPr spcFirstLastPara="1" wrap="square" lIns="50800" tIns="50800" rIns="50800" bIns="50800" anchor="b"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102" name="Google Shape;102;p39"/>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3"/>
        <p:cNvGrpSpPr/>
        <p:nvPr/>
      </p:nvGrpSpPr>
      <p:grpSpPr>
        <a:xfrm>
          <a:off x="0" y="0"/>
          <a:ext cx="0" cy="0"/>
          <a:chOff x="0" y="0"/>
          <a:chExt cx="0" cy="0"/>
        </a:xfrm>
      </p:grpSpPr>
      <p:sp>
        <p:nvSpPr>
          <p:cNvPr id="104" name="Google Shape;104;p40"/>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5"/>
        <p:cNvGrpSpPr/>
        <p:nvPr/>
      </p:nvGrpSpPr>
      <p:grpSpPr>
        <a:xfrm>
          <a:off x="0" y="0"/>
          <a:ext cx="0" cy="0"/>
          <a:chOff x="0" y="0"/>
          <a:chExt cx="0" cy="0"/>
        </a:xfrm>
      </p:grpSpPr>
      <p:sp>
        <p:nvSpPr>
          <p:cNvPr id="106" name="Google Shape;106;p41"/>
          <p:cNvSpPr txBox="1">
            <a:spLocks noGrp="1"/>
          </p:cNvSpPr>
          <p:nvPr>
            <p:ph type="title"/>
          </p:nvPr>
        </p:nvSpPr>
        <p:spPr>
          <a:xfrm>
            <a:off x="1679575" y="914400"/>
            <a:ext cx="7864475" cy="3200400"/>
          </a:xfrm>
          <a:prstGeom prst="rect">
            <a:avLst/>
          </a:prstGeom>
          <a:noFill/>
          <a:ln>
            <a:noFill/>
          </a:ln>
        </p:spPr>
        <p:txBody>
          <a:bodyPr spcFirstLastPara="1" wrap="square" lIns="50800" tIns="50800" rIns="50800" bIns="50800" anchor="b" anchorCtr="0">
            <a:noAutofit/>
          </a:bodyPr>
          <a:lstStyle>
            <a:lvl1pPr lvl="0" algn="l">
              <a:lnSpc>
                <a:spcPct val="80000"/>
              </a:lnSpc>
              <a:spcBef>
                <a:spcPts val="0"/>
              </a:spcBef>
              <a:spcAft>
                <a:spcPts val="0"/>
              </a:spcAft>
              <a:buSzPts val="1400"/>
              <a:buNone/>
              <a:defRPr sz="3200"/>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107" name="Google Shape;107;p41"/>
          <p:cNvSpPr txBox="1">
            <a:spLocks noGrp="1"/>
          </p:cNvSpPr>
          <p:nvPr>
            <p:ph type="body" idx="1"/>
          </p:nvPr>
        </p:nvSpPr>
        <p:spPr>
          <a:xfrm>
            <a:off x="10366375" y="1974850"/>
            <a:ext cx="12344400" cy="9747250"/>
          </a:xfrm>
          <a:prstGeom prst="rect">
            <a:avLst/>
          </a:prstGeom>
          <a:noFill/>
          <a:ln>
            <a:noFill/>
          </a:ln>
        </p:spPr>
        <p:txBody>
          <a:bodyPr spcFirstLastPara="1" wrap="square" lIns="50800" tIns="50800" rIns="50800" bIns="50800" anchor="t" anchorCtr="0">
            <a:noAutofit/>
          </a:bodyPr>
          <a:lstStyle>
            <a:lvl1pPr marL="457200" lvl="0" indent="-228600" algn="l">
              <a:spcBef>
                <a:spcPts val="0"/>
              </a:spcBef>
              <a:spcAft>
                <a:spcPts val="0"/>
              </a:spcAft>
              <a:buSzPts val="1400"/>
              <a:buNone/>
              <a:defRPr sz="3200"/>
            </a:lvl1pPr>
            <a:lvl2pPr marL="914400" lvl="1" indent="-228600" algn="l">
              <a:spcBef>
                <a:spcPts val="0"/>
              </a:spcBef>
              <a:spcAft>
                <a:spcPts val="0"/>
              </a:spcAft>
              <a:buSzPts val="1400"/>
              <a:buNone/>
              <a:defRPr sz="2800"/>
            </a:lvl2pPr>
            <a:lvl3pPr marL="1371600" lvl="2" indent="-228600" algn="l">
              <a:spcBef>
                <a:spcPts val="0"/>
              </a:spcBef>
              <a:spcAft>
                <a:spcPts val="0"/>
              </a:spcAft>
              <a:buSzPts val="1400"/>
              <a:buNone/>
              <a:defRPr sz="2400"/>
            </a:lvl3pPr>
            <a:lvl4pPr marL="1828800" lvl="3" indent="-228600" algn="l">
              <a:spcBef>
                <a:spcPts val="0"/>
              </a:spcBef>
              <a:spcAft>
                <a:spcPts val="0"/>
              </a:spcAft>
              <a:buSzPts val="1400"/>
              <a:buNone/>
              <a:defRPr sz="2000"/>
            </a:lvl4pPr>
            <a:lvl5pPr marL="2286000" lvl="4" indent="-228600" algn="l">
              <a:spcBef>
                <a:spcPts val="0"/>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8" name="Google Shape;108;p41"/>
          <p:cNvSpPr txBox="1">
            <a:spLocks noGrp="1"/>
          </p:cNvSpPr>
          <p:nvPr>
            <p:ph type="body" idx="2"/>
          </p:nvPr>
        </p:nvSpPr>
        <p:spPr>
          <a:xfrm>
            <a:off x="1679575" y="4114800"/>
            <a:ext cx="7864475" cy="7623175"/>
          </a:xfrm>
          <a:prstGeom prst="rect">
            <a:avLst/>
          </a:prstGeom>
          <a:noFill/>
          <a:ln>
            <a:noFill/>
          </a:ln>
        </p:spPr>
        <p:txBody>
          <a:bodyPr spcFirstLastPara="1" wrap="square" lIns="50800" tIns="50800" rIns="50800" bIns="50800" anchor="t" anchorCtr="0">
            <a:noAutofit/>
          </a:bodyPr>
          <a:lstStyle>
            <a:lvl1pPr marL="457200" lvl="0" indent="-228600" algn="l">
              <a:spcBef>
                <a:spcPts val="0"/>
              </a:spcBef>
              <a:spcAft>
                <a:spcPts val="0"/>
              </a:spcAft>
              <a:buClr>
                <a:srgbClr val="000000"/>
              </a:buClr>
              <a:buSzPts val="1600"/>
              <a:buFont typeface="Helvetica Neue"/>
              <a:buNone/>
              <a:defRPr sz="1600"/>
            </a:lvl1pPr>
            <a:lvl2pPr marL="914400" lvl="1" indent="-228600" algn="l">
              <a:spcBef>
                <a:spcPts val="0"/>
              </a:spcBef>
              <a:spcAft>
                <a:spcPts val="0"/>
              </a:spcAft>
              <a:buClr>
                <a:srgbClr val="000000"/>
              </a:buClr>
              <a:buSzPts val="1400"/>
              <a:buFont typeface="Helvetica Neue"/>
              <a:buNone/>
              <a:defRPr sz="1400"/>
            </a:lvl2pPr>
            <a:lvl3pPr marL="1371600" lvl="2" indent="-228600" algn="l">
              <a:spcBef>
                <a:spcPts val="0"/>
              </a:spcBef>
              <a:spcAft>
                <a:spcPts val="0"/>
              </a:spcAft>
              <a:buClr>
                <a:srgbClr val="000000"/>
              </a:buClr>
              <a:buSzPts val="1200"/>
              <a:buFont typeface="Helvetica Neue"/>
              <a:buNone/>
              <a:defRPr sz="1200"/>
            </a:lvl3pPr>
            <a:lvl4pPr marL="1828800" lvl="3" indent="-228600" algn="l">
              <a:spcBef>
                <a:spcPts val="0"/>
              </a:spcBef>
              <a:spcAft>
                <a:spcPts val="0"/>
              </a:spcAft>
              <a:buClr>
                <a:srgbClr val="000000"/>
              </a:buClr>
              <a:buSzPts val="1000"/>
              <a:buFont typeface="Helvetica Neue"/>
              <a:buNone/>
              <a:defRPr sz="1000"/>
            </a:lvl4pPr>
            <a:lvl5pPr marL="2286000" lvl="4" indent="-228600" algn="l">
              <a:spcBef>
                <a:spcPts val="0"/>
              </a:spcBef>
              <a:spcAft>
                <a:spcPts val="0"/>
              </a:spcAft>
              <a:buClr>
                <a:srgbClr val="000000"/>
              </a:buClr>
              <a:buSzPts val="1000"/>
              <a:buFont typeface="Helvetica Neue"/>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9" name="Google Shape;109;p41"/>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5"/>
          <p:cNvSpPr txBox="1">
            <a:spLocks noGrp="1"/>
          </p:cNvSpPr>
          <p:nvPr>
            <p:ph type="title"/>
          </p:nvPr>
        </p:nvSpPr>
        <p:spPr>
          <a:xfrm>
            <a:off x="1676400" y="730250"/>
            <a:ext cx="21031200" cy="265112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9pPr>
          </a:lstStyle>
          <a:p>
            <a:endParaRPr/>
          </a:p>
        </p:txBody>
      </p:sp>
      <p:sp>
        <p:nvSpPr>
          <p:cNvPr id="23" name="Google Shape;23;p45"/>
          <p:cNvSpPr txBox="1">
            <a:spLocks noGrp="1"/>
          </p:cNvSpPr>
          <p:nvPr>
            <p:ph type="body" idx="1"/>
          </p:nvPr>
        </p:nvSpPr>
        <p:spPr>
          <a:xfrm>
            <a:off x="1676400" y="3651250"/>
            <a:ext cx="21031200" cy="87026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1pPr>
            <a:lvl2pPr marL="914400" marR="0" lvl="1"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2pPr>
            <a:lvl3pPr marL="1371600" marR="0" lvl="2"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3pPr>
            <a:lvl4pPr marL="1828800" marR="0" lvl="3"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4pPr>
            <a:lvl5pPr marL="2286000" marR="0" lvl="4"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24" name="Google Shape;24;p45"/>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0"/>
        <p:cNvGrpSpPr/>
        <p:nvPr/>
      </p:nvGrpSpPr>
      <p:grpSpPr>
        <a:xfrm>
          <a:off x="0" y="0"/>
          <a:ext cx="0" cy="0"/>
          <a:chOff x="0" y="0"/>
          <a:chExt cx="0" cy="0"/>
        </a:xfrm>
      </p:grpSpPr>
      <p:sp>
        <p:nvSpPr>
          <p:cNvPr id="111" name="Google Shape;111;p42"/>
          <p:cNvSpPr txBox="1">
            <a:spLocks noGrp="1"/>
          </p:cNvSpPr>
          <p:nvPr>
            <p:ph type="title"/>
          </p:nvPr>
        </p:nvSpPr>
        <p:spPr>
          <a:xfrm>
            <a:off x="1679575" y="914400"/>
            <a:ext cx="7864475" cy="3200400"/>
          </a:xfrm>
          <a:prstGeom prst="rect">
            <a:avLst/>
          </a:prstGeom>
          <a:noFill/>
          <a:ln>
            <a:noFill/>
          </a:ln>
        </p:spPr>
        <p:txBody>
          <a:bodyPr spcFirstLastPara="1" wrap="square" lIns="50800" tIns="50800" rIns="50800" bIns="50800" anchor="b" anchorCtr="0">
            <a:noAutofit/>
          </a:bodyPr>
          <a:lstStyle>
            <a:lvl1pPr lvl="0" algn="l">
              <a:lnSpc>
                <a:spcPct val="80000"/>
              </a:lnSpc>
              <a:spcBef>
                <a:spcPts val="0"/>
              </a:spcBef>
              <a:spcAft>
                <a:spcPts val="0"/>
              </a:spcAft>
              <a:buSzPts val="1400"/>
              <a:buNone/>
              <a:defRPr sz="3200"/>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112" name="Google Shape;112;p42"/>
          <p:cNvSpPr>
            <a:spLocks noGrp="1"/>
          </p:cNvSpPr>
          <p:nvPr>
            <p:ph type="pic" idx="2"/>
          </p:nvPr>
        </p:nvSpPr>
        <p:spPr>
          <a:xfrm>
            <a:off x="10366375" y="1974850"/>
            <a:ext cx="12344400" cy="9747250"/>
          </a:xfrm>
          <a:prstGeom prst="rect">
            <a:avLst/>
          </a:prstGeom>
          <a:noFill/>
          <a:ln>
            <a:noFill/>
          </a:ln>
        </p:spPr>
      </p:sp>
      <p:sp>
        <p:nvSpPr>
          <p:cNvPr id="113" name="Google Shape;113;p42"/>
          <p:cNvSpPr txBox="1">
            <a:spLocks noGrp="1"/>
          </p:cNvSpPr>
          <p:nvPr>
            <p:ph type="body" idx="1"/>
          </p:nvPr>
        </p:nvSpPr>
        <p:spPr>
          <a:xfrm>
            <a:off x="1679575" y="4114800"/>
            <a:ext cx="7864475" cy="7623175"/>
          </a:xfrm>
          <a:prstGeom prst="rect">
            <a:avLst/>
          </a:prstGeom>
          <a:noFill/>
          <a:ln>
            <a:noFill/>
          </a:ln>
        </p:spPr>
        <p:txBody>
          <a:bodyPr spcFirstLastPara="1" wrap="square" lIns="50800" tIns="50800" rIns="50800" bIns="50800" anchor="t" anchorCtr="0">
            <a:noAutofit/>
          </a:bodyPr>
          <a:lstStyle>
            <a:lvl1pPr marL="457200" lvl="0" indent="-228600" algn="l">
              <a:spcBef>
                <a:spcPts val="0"/>
              </a:spcBef>
              <a:spcAft>
                <a:spcPts val="0"/>
              </a:spcAft>
              <a:buClr>
                <a:srgbClr val="000000"/>
              </a:buClr>
              <a:buSzPts val="1600"/>
              <a:buFont typeface="Helvetica Neue"/>
              <a:buNone/>
              <a:defRPr sz="1600"/>
            </a:lvl1pPr>
            <a:lvl2pPr marL="914400" lvl="1" indent="-228600" algn="l">
              <a:spcBef>
                <a:spcPts val="0"/>
              </a:spcBef>
              <a:spcAft>
                <a:spcPts val="0"/>
              </a:spcAft>
              <a:buClr>
                <a:srgbClr val="000000"/>
              </a:buClr>
              <a:buSzPts val="1400"/>
              <a:buFont typeface="Helvetica Neue"/>
              <a:buNone/>
              <a:defRPr sz="1400"/>
            </a:lvl2pPr>
            <a:lvl3pPr marL="1371600" lvl="2" indent="-228600" algn="l">
              <a:spcBef>
                <a:spcPts val="0"/>
              </a:spcBef>
              <a:spcAft>
                <a:spcPts val="0"/>
              </a:spcAft>
              <a:buClr>
                <a:srgbClr val="000000"/>
              </a:buClr>
              <a:buSzPts val="1200"/>
              <a:buFont typeface="Helvetica Neue"/>
              <a:buNone/>
              <a:defRPr sz="1200"/>
            </a:lvl3pPr>
            <a:lvl4pPr marL="1828800" lvl="3" indent="-228600" algn="l">
              <a:spcBef>
                <a:spcPts val="0"/>
              </a:spcBef>
              <a:spcAft>
                <a:spcPts val="0"/>
              </a:spcAft>
              <a:buClr>
                <a:srgbClr val="000000"/>
              </a:buClr>
              <a:buSzPts val="1000"/>
              <a:buFont typeface="Helvetica Neue"/>
              <a:buNone/>
              <a:defRPr sz="1000"/>
            </a:lvl4pPr>
            <a:lvl5pPr marL="2286000" lvl="4" indent="-228600" algn="l">
              <a:spcBef>
                <a:spcPts val="0"/>
              </a:spcBef>
              <a:spcAft>
                <a:spcPts val="0"/>
              </a:spcAft>
              <a:buClr>
                <a:srgbClr val="000000"/>
              </a:buClr>
              <a:buSzPts val="1000"/>
              <a:buFont typeface="Helvetica Neue"/>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4" name="Google Shape;114;p42"/>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5"/>
        <p:cNvGrpSpPr/>
        <p:nvPr/>
      </p:nvGrpSpPr>
      <p:grpSpPr>
        <a:xfrm>
          <a:off x="0" y="0"/>
          <a:ext cx="0" cy="0"/>
          <a:chOff x="0" y="0"/>
          <a:chExt cx="0" cy="0"/>
        </a:xfrm>
      </p:grpSpPr>
      <p:sp>
        <p:nvSpPr>
          <p:cNvPr id="116" name="Google Shape;116;p43"/>
          <p:cNvSpPr txBox="1">
            <a:spLocks noGrp="1"/>
          </p:cNvSpPr>
          <p:nvPr>
            <p:ph type="title"/>
          </p:nvPr>
        </p:nvSpPr>
        <p:spPr>
          <a:xfrm>
            <a:off x="3652838" y="0"/>
            <a:ext cx="19507200" cy="3673475"/>
          </a:xfrm>
          <a:prstGeom prst="rect">
            <a:avLst/>
          </a:prstGeom>
          <a:noFill/>
          <a:ln>
            <a:noFill/>
          </a:ln>
        </p:spPr>
        <p:txBody>
          <a:bodyPr spcFirstLastPara="1" wrap="square" lIns="50800" tIns="50800" rIns="50800" bIns="50800" anchor="b"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117" name="Google Shape;117;p43"/>
          <p:cNvSpPr txBox="1">
            <a:spLocks noGrp="1"/>
          </p:cNvSpPr>
          <p:nvPr>
            <p:ph type="body" idx="1"/>
          </p:nvPr>
        </p:nvSpPr>
        <p:spPr>
          <a:xfrm rot="5400000">
            <a:off x="13965238" y="4521200"/>
            <a:ext cx="8839200" cy="9550400"/>
          </a:xfrm>
          <a:prstGeom prst="rect">
            <a:avLst/>
          </a:prstGeom>
          <a:noFill/>
          <a:ln>
            <a:noFill/>
          </a:ln>
        </p:spPr>
        <p:txBody>
          <a:bodyPr spcFirstLastPara="1" wrap="square" lIns="50800" tIns="50800" rIns="50800" bIns="508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43"/>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44"/>
          <p:cNvSpPr txBox="1">
            <a:spLocks noGrp="1"/>
          </p:cNvSpPr>
          <p:nvPr>
            <p:ph type="title"/>
          </p:nvPr>
        </p:nvSpPr>
        <p:spPr>
          <a:xfrm rot="5400000">
            <a:off x="13863638" y="4419600"/>
            <a:ext cx="13716000" cy="4876800"/>
          </a:xfrm>
          <a:prstGeom prst="rect">
            <a:avLst/>
          </a:prstGeom>
          <a:noFill/>
          <a:ln>
            <a:noFill/>
          </a:ln>
        </p:spPr>
        <p:txBody>
          <a:bodyPr spcFirstLastPara="1" wrap="square" lIns="50800" tIns="50800" rIns="50800" bIns="50800" anchor="b" anchorCtr="0">
            <a:no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121" name="Google Shape;121;p44"/>
          <p:cNvSpPr txBox="1">
            <a:spLocks noGrp="1"/>
          </p:cNvSpPr>
          <p:nvPr>
            <p:ph type="body" idx="1"/>
          </p:nvPr>
        </p:nvSpPr>
        <p:spPr>
          <a:xfrm rot="5400000">
            <a:off x="4033838" y="-381000"/>
            <a:ext cx="13716000" cy="14478000"/>
          </a:xfrm>
          <a:prstGeom prst="rect">
            <a:avLst/>
          </a:prstGeom>
          <a:noFill/>
          <a:ln>
            <a:noFill/>
          </a:ln>
        </p:spPr>
        <p:txBody>
          <a:bodyPr spcFirstLastPara="1" wrap="square" lIns="50800" tIns="50800" rIns="50800" bIns="50800" anchor="t" anchorCtr="0">
            <a:no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4"/>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46"/>
          <p:cNvSpPr txBox="1">
            <a:spLocks noGrp="1"/>
          </p:cNvSpPr>
          <p:nvPr>
            <p:ph type="title"/>
          </p:nvPr>
        </p:nvSpPr>
        <p:spPr>
          <a:xfrm>
            <a:off x="1663700" y="3419475"/>
            <a:ext cx="21031200" cy="5705475"/>
          </a:xfrm>
          <a:prstGeom prst="rect">
            <a:avLst/>
          </a:prstGeom>
          <a:noFill/>
          <a:ln>
            <a:noFill/>
          </a:ln>
        </p:spPr>
        <p:txBody>
          <a:bodyPr spcFirstLastPara="1" wrap="square" lIns="91425" tIns="45700" rIns="91425" bIns="45700" anchor="b" anchorCtr="0">
            <a:noAutofit/>
          </a:bodyPr>
          <a:lstStyle>
            <a:lvl1pPr marR="0" lvl="0" algn="l" rtl="0">
              <a:lnSpc>
                <a:spcPct val="80000"/>
              </a:lnSpc>
              <a:spcBef>
                <a:spcPts val="0"/>
              </a:spcBef>
              <a:spcAft>
                <a:spcPts val="0"/>
              </a:spcAft>
              <a:buSzPts val="1400"/>
              <a:buNone/>
              <a:defRPr sz="60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9pPr>
          </a:lstStyle>
          <a:p>
            <a:endParaRPr/>
          </a:p>
        </p:txBody>
      </p:sp>
      <p:sp>
        <p:nvSpPr>
          <p:cNvPr id="27" name="Google Shape;27;p46"/>
          <p:cNvSpPr txBox="1">
            <a:spLocks noGrp="1"/>
          </p:cNvSpPr>
          <p:nvPr>
            <p:ph type="body" idx="1"/>
          </p:nvPr>
        </p:nvSpPr>
        <p:spPr>
          <a:xfrm>
            <a:off x="1663700" y="9178925"/>
            <a:ext cx="21031200" cy="30003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1pPr>
            <a:lvl2pPr marL="914400" marR="0" lvl="1" indent="-228600" algn="l" rtl="0">
              <a:spcBef>
                <a:spcPts val="0"/>
              </a:spcBef>
              <a:spcAft>
                <a:spcPts val="0"/>
              </a:spcAft>
              <a:buClr>
                <a:srgbClr val="000000"/>
              </a:buClr>
              <a:buSzPts val="2000"/>
              <a:buFont typeface="Helvetica Neue"/>
              <a:buNone/>
              <a:defRPr sz="2000" b="1" i="0" u="none" strike="noStrike" cap="none">
                <a:solidFill>
                  <a:srgbClr val="000000"/>
                </a:solidFill>
                <a:latin typeface="Helvetica Neue"/>
                <a:ea typeface="Helvetica Neue"/>
                <a:cs typeface="Helvetica Neue"/>
                <a:sym typeface="Helvetica Neue"/>
              </a:defRPr>
            </a:lvl2pPr>
            <a:lvl3pPr marL="1371600" marR="0" lvl="2" indent="-228600" algn="l" rtl="0">
              <a:spcBef>
                <a:spcPts val="0"/>
              </a:spcBef>
              <a:spcAft>
                <a:spcPts val="0"/>
              </a:spcAft>
              <a:buClr>
                <a:srgbClr val="000000"/>
              </a:buClr>
              <a:buSzPts val="1800"/>
              <a:buFont typeface="Helvetica Neue"/>
              <a:buNone/>
              <a:defRPr sz="1800" b="1" i="0" u="none" strike="noStrike" cap="none">
                <a:solidFill>
                  <a:srgbClr val="000000"/>
                </a:solidFill>
                <a:latin typeface="Helvetica Neue"/>
                <a:ea typeface="Helvetica Neue"/>
                <a:cs typeface="Helvetica Neue"/>
                <a:sym typeface="Helvetica Neue"/>
              </a:defRPr>
            </a:lvl3pPr>
            <a:lvl4pPr marL="1828800" marR="0" lvl="3" indent="-228600" algn="l" rtl="0">
              <a:spcBef>
                <a:spcPts val="0"/>
              </a:spcBef>
              <a:spcAft>
                <a:spcPts val="0"/>
              </a:spcAft>
              <a:buClr>
                <a:srgbClr val="000000"/>
              </a:buClr>
              <a:buSzPts val="1600"/>
              <a:buFont typeface="Helvetica Neue"/>
              <a:buNone/>
              <a:defRPr sz="1600" b="1" i="0" u="none" strike="noStrike" cap="none">
                <a:solidFill>
                  <a:srgbClr val="000000"/>
                </a:solidFill>
                <a:latin typeface="Helvetica Neue"/>
                <a:ea typeface="Helvetica Neue"/>
                <a:cs typeface="Helvetica Neue"/>
                <a:sym typeface="Helvetica Neue"/>
              </a:defRPr>
            </a:lvl4pPr>
            <a:lvl5pPr marL="2286000" marR="0" lvl="4" indent="-228600" algn="l" rtl="0">
              <a:spcBef>
                <a:spcPts val="0"/>
              </a:spcBef>
              <a:spcAft>
                <a:spcPts val="0"/>
              </a:spcAft>
              <a:buClr>
                <a:srgbClr val="000000"/>
              </a:buClr>
              <a:buSzPts val="1600"/>
              <a:buFont typeface="Helvetica Neue"/>
              <a:buNone/>
              <a:defRPr sz="1600" b="1"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Helvetica Neue"/>
                <a:ea typeface="Helvetica Neue"/>
                <a:cs typeface="Helvetica Neue"/>
                <a:sym typeface="Helvetica Neue"/>
              </a:defRPr>
            </a:lvl9pPr>
          </a:lstStyle>
          <a:p>
            <a:endParaRPr/>
          </a:p>
        </p:txBody>
      </p:sp>
      <p:sp>
        <p:nvSpPr>
          <p:cNvPr id="28" name="Google Shape;28;p46"/>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47"/>
          <p:cNvSpPr txBox="1">
            <a:spLocks noGrp="1"/>
          </p:cNvSpPr>
          <p:nvPr>
            <p:ph type="title"/>
          </p:nvPr>
        </p:nvSpPr>
        <p:spPr>
          <a:xfrm>
            <a:off x="1676400" y="730250"/>
            <a:ext cx="21031200" cy="265112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9pPr>
          </a:lstStyle>
          <a:p>
            <a:endParaRPr/>
          </a:p>
        </p:txBody>
      </p:sp>
      <p:sp>
        <p:nvSpPr>
          <p:cNvPr id="31" name="Google Shape;31;p47"/>
          <p:cNvSpPr txBox="1">
            <a:spLocks noGrp="1"/>
          </p:cNvSpPr>
          <p:nvPr>
            <p:ph type="body" idx="1"/>
          </p:nvPr>
        </p:nvSpPr>
        <p:spPr>
          <a:xfrm>
            <a:off x="1676400" y="3651250"/>
            <a:ext cx="10439400" cy="87026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1pPr>
            <a:lvl2pPr marL="914400" marR="0" lvl="1"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2pPr>
            <a:lvl3pPr marL="1371600" marR="0" lvl="2"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3pPr>
            <a:lvl4pPr marL="1828800" marR="0" lvl="3"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4pPr>
            <a:lvl5pPr marL="2286000" marR="0" lvl="4"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2" name="Google Shape;32;p47"/>
          <p:cNvSpPr txBox="1">
            <a:spLocks noGrp="1"/>
          </p:cNvSpPr>
          <p:nvPr>
            <p:ph type="body" idx="2"/>
          </p:nvPr>
        </p:nvSpPr>
        <p:spPr>
          <a:xfrm>
            <a:off x="12268200" y="3651250"/>
            <a:ext cx="10439400" cy="87026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1pPr>
            <a:lvl2pPr marL="914400" marR="0" lvl="1"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2pPr>
            <a:lvl3pPr marL="1371600" marR="0" lvl="2"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3pPr>
            <a:lvl4pPr marL="1828800" marR="0" lvl="3"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4pPr>
            <a:lvl5pPr marL="2286000" marR="0" lvl="4"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3" name="Google Shape;33;p47"/>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48"/>
          <p:cNvSpPr txBox="1">
            <a:spLocks noGrp="1"/>
          </p:cNvSpPr>
          <p:nvPr>
            <p:ph type="title"/>
          </p:nvPr>
        </p:nvSpPr>
        <p:spPr>
          <a:xfrm>
            <a:off x="1679575" y="730250"/>
            <a:ext cx="21031200" cy="265112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9pPr>
          </a:lstStyle>
          <a:p>
            <a:endParaRPr/>
          </a:p>
        </p:txBody>
      </p:sp>
      <p:sp>
        <p:nvSpPr>
          <p:cNvPr id="36" name="Google Shape;36;p48"/>
          <p:cNvSpPr txBox="1">
            <a:spLocks noGrp="1"/>
          </p:cNvSpPr>
          <p:nvPr>
            <p:ph type="body" idx="1"/>
          </p:nvPr>
        </p:nvSpPr>
        <p:spPr>
          <a:xfrm>
            <a:off x="1679575" y="3362325"/>
            <a:ext cx="10315575" cy="16478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1pPr>
            <a:lvl2pPr marL="914400" marR="0" lvl="1" indent="-228600" algn="l" rtl="0">
              <a:spcBef>
                <a:spcPts val="0"/>
              </a:spcBef>
              <a:spcAft>
                <a:spcPts val="0"/>
              </a:spcAft>
              <a:buClr>
                <a:srgbClr val="000000"/>
              </a:buClr>
              <a:buSzPts val="2000"/>
              <a:buFont typeface="Helvetica Neue"/>
              <a:buNone/>
              <a:defRPr sz="2000" b="1" i="0" u="none" strike="noStrike" cap="none">
                <a:solidFill>
                  <a:srgbClr val="000000"/>
                </a:solidFill>
                <a:latin typeface="Helvetica Neue"/>
                <a:ea typeface="Helvetica Neue"/>
                <a:cs typeface="Helvetica Neue"/>
                <a:sym typeface="Helvetica Neue"/>
              </a:defRPr>
            </a:lvl2pPr>
            <a:lvl3pPr marL="1371600" marR="0" lvl="2" indent="-228600" algn="l" rtl="0">
              <a:spcBef>
                <a:spcPts val="0"/>
              </a:spcBef>
              <a:spcAft>
                <a:spcPts val="0"/>
              </a:spcAft>
              <a:buClr>
                <a:srgbClr val="000000"/>
              </a:buClr>
              <a:buSzPts val="1800"/>
              <a:buFont typeface="Helvetica Neue"/>
              <a:buNone/>
              <a:defRPr sz="1800" b="1" i="0" u="none" strike="noStrike" cap="none">
                <a:solidFill>
                  <a:srgbClr val="000000"/>
                </a:solidFill>
                <a:latin typeface="Helvetica Neue"/>
                <a:ea typeface="Helvetica Neue"/>
                <a:cs typeface="Helvetica Neue"/>
                <a:sym typeface="Helvetica Neue"/>
              </a:defRPr>
            </a:lvl3pPr>
            <a:lvl4pPr marL="1828800" marR="0" lvl="3" indent="-228600" algn="l" rtl="0">
              <a:spcBef>
                <a:spcPts val="0"/>
              </a:spcBef>
              <a:spcAft>
                <a:spcPts val="0"/>
              </a:spcAft>
              <a:buClr>
                <a:srgbClr val="000000"/>
              </a:buClr>
              <a:buSzPts val="1600"/>
              <a:buFont typeface="Helvetica Neue"/>
              <a:buNone/>
              <a:defRPr sz="1600" b="1" i="0" u="none" strike="noStrike" cap="none">
                <a:solidFill>
                  <a:srgbClr val="000000"/>
                </a:solidFill>
                <a:latin typeface="Helvetica Neue"/>
                <a:ea typeface="Helvetica Neue"/>
                <a:cs typeface="Helvetica Neue"/>
                <a:sym typeface="Helvetica Neue"/>
              </a:defRPr>
            </a:lvl4pPr>
            <a:lvl5pPr marL="2286000" marR="0" lvl="4" indent="-228600" algn="l" rtl="0">
              <a:spcBef>
                <a:spcPts val="0"/>
              </a:spcBef>
              <a:spcAft>
                <a:spcPts val="0"/>
              </a:spcAft>
              <a:buClr>
                <a:srgbClr val="000000"/>
              </a:buClr>
              <a:buSzPts val="1600"/>
              <a:buFont typeface="Helvetica Neue"/>
              <a:buNone/>
              <a:defRPr sz="1600" b="1"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Helvetica Neue"/>
                <a:ea typeface="Helvetica Neue"/>
                <a:cs typeface="Helvetica Neue"/>
                <a:sym typeface="Helvetica Neue"/>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Helvetica Neue"/>
                <a:ea typeface="Helvetica Neue"/>
                <a:cs typeface="Helvetica Neue"/>
                <a:sym typeface="Helvetica Neue"/>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Helvetica Neue"/>
                <a:ea typeface="Helvetica Neue"/>
                <a:cs typeface="Helvetica Neue"/>
                <a:sym typeface="Helvetica Neue"/>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Helvetica Neue"/>
                <a:ea typeface="Helvetica Neue"/>
                <a:cs typeface="Helvetica Neue"/>
                <a:sym typeface="Helvetica Neue"/>
              </a:defRPr>
            </a:lvl9pPr>
          </a:lstStyle>
          <a:p>
            <a:endParaRPr/>
          </a:p>
        </p:txBody>
      </p:sp>
      <p:sp>
        <p:nvSpPr>
          <p:cNvPr id="37" name="Google Shape;37;p48"/>
          <p:cNvSpPr txBox="1">
            <a:spLocks noGrp="1"/>
          </p:cNvSpPr>
          <p:nvPr>
            <p:ph type="body" idx="2"/>
          </p:nvPr>
        </p:nvSpPr>
        <p:spPr>
          <a:xfrm>
            <a:off x="1679575" y="5010150"/>
            <a:ext cx="10315575" cy="73691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1pPr>
            <a:lvl2pPr marL="914400" marR="0" lvl="1"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2pPr>
            <a:lvl3pPr marL="1371600" marR="0" lvl="2"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3pPr>
            <a:lvl4pPr marL="1828800" marR="0" lvl="3"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4pPr>
            <a:lvl5pPr marL="2286000" marR="0" lvl="4"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38" name="Google Shape;38;p48"/>
          <p:cNvSpPr txBox="1">
            <a:spLocks noGrp="1"/>
          </p:cNvSpPr>
          <p:nvPr>
            <p:ph type="body" idx="3"/>
          </p:nvPr>
        </p:nvSpPr>
        <p:spPr>
          <a:xfrm>
            <a:off x="12344400" y="3362325"/>
            <a:ext cx="10366375" cy="1647825"/>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0"/>
              </a:spcBef>
              <a:spcAft>
                <a:spcPts val="0"/>
              </a:spcAft>
              <a:buClr>
                <a:srgbClr val="000000"/>
              </a:buClr>
              <a:buSzPts val="2400"/>
              <a:buFont typeface="Helvetica Neue"/>
              <a:buNone/>
              <a:defRPr sz="2400" b="1" i="0" u="none" strike="noStrike" cap="none">
                <a:solidFill>
                  <a:srgbClr val="000000"/>
                </a:solidFill>
                <a:latin typeface="Helvetica Neue"/>
                <a:ea typeface="Helvetica Neue"/>
                <a:cs typeface="Helvetica Neue"/>
                <a:sym typeface="Helvetica Neue"/>
              </a:defRPr>
            </a:lvl1pPr>
            <a:lvl2pPr marL="914400" marR="0" lvl="1" indent="-228600" algn="l" rtl="0">
              <a:spcBef>
                <a:spcPts val="0"/>
              </a:spcBef>
              <a:spcAft>
                <a:spcPts val="0"/>
              </a:spcAft>
              <a:buClr>
                <a:srgbClr val="000000"/>
              </a:buClr>
              <a:buSzPts val="2000"/>
              <a:buFont typeface="Helvetica Neue"/>
              <a:buNone/>
              <a:defRPr sz="2000" b="1" i="0" u="none" strike="noStrike" cap="none">
                <a:solidFill>
                  <a:srgbClr val="000000"/>
                </a:solidFill>
                <a:latin typeface="Helvetica Neue"/>
                <a:ea typeface="Helvetica Neue"/>
                <a:cs typeface="Helvetica Neue"/>
                <a:sym typeface="Helvetica Neue"/>
              </a:defRPr>
            </a:lvl2pPr>
            <a:lvl3pPr marL="1371600" marR="0" lvl="2" indent="-228600" algn="l" rtl="0">
              <a:spcBef>
                <a:spcPts val="0"/>
              </a:spcBef>
              <a:spcAft>
                <a:spcPts val="0"/>
              </a:spcAft>
              <a:buClr>
                <a:srgbClr val="000000"/>
              </a:buClr>
              <a:buSzPts val="1800"/>
              <a:buFont typeface="Helvetica Neue"/>
              <a:buNone/>
              <a:defRPr sz="1800" b="1" i="0" u="none" strike="noStrike" cap="none">
                <a:solidFill>
                  <a:srgbClr val="000000"/>
                </a:solidFill>
                <a:latin typeface="Helvetica Neue"/>
                <a:ea typeface="Helvetica Neue"/>
                <a:cs typeface="Helvetica Neue"/>
                <a:sym typeface="Helvetica Neue"/>
              </a:defRPr>
            </a:lvl3pPr>
            <a:lvl4pPr marL="1828800" marR="0" lvl="3" indent="-228600" algn="l" rtl="0">
              <a:spcBef>
                <a:spcPts val="0"/>
              </a:spcBef>
              <a:spcAft>
                <a:spcPts val="0"/>
              </a:spcAft>
              <a:buClr>
                <a:srgbClr val="000000"/>
              </a:buClr>
              <a:buSzPts val="1600"/>
              <a:buFont typeface="Helvetica Neue"/>
              <a:buNone/>
              <a:defRPr sz="1600" b="1" i="0" u="none" strike="noStrike" cap="none">
                <a:solidFill>
                  <a:srgbClr val="000000"/>
                </a:solidFill>
                <a:latin typeface="Helvetica Neue"/>
                <a:ea typeface="Helvetica Neue"/>
                <a:cs typeface="Helvetica Neue"/>
                <a:sym typeface="Helvetica Neue"/>
              </a:defRPr>
            </a:lvl4pPr>
            <a:lvl5pPr marL="2286000" marR="0" lvl="4" indent="-228600" algn="l" rtl="0">
              <a:spcBef>
                <a:spcPts val="0"/>
              </a:spcBef>
              <a:spcAft>
                <a:spcPts val="0"/>
              </a:spcAft>
              <a:buClr>
                <a:srgbClr val="000000"/>
              </a:buClr>
              <a:buSzPts val="1600"/>
              <a:buFont typeface="Helvetica Neue"/>
              <a:buNone/>
              <a:defRPr sz="1600" b="1"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Helvetica Neue"/>
                <a:ea typeface="Helvetica Neue"/>
                <a:cs typeface="Helvetica Neue"/>
                <a:sym typeface="Helvetica Neue"/>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Helvetica Neue"/>
                <a:ea typeface="Helvetica Neue"/>
                <a:cs typeface="Helvetica Neue"/>
                <a:sym typeface="Helvetica Neue"/>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Helvetica Neue"/>
                <a:ea typeface="Helvetica Neue"/>
                <a:cs typeface="Helvetica Neue"/>
                <a:sym typeface="Helvetica Neue"/>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Helvetica Neue"/>
                <a:ea typeface="Helvetica Neue"/>
                <a:cs typeface="Helvetica Neue"/>
                <a:sym typeface="Helvetica Neue"/>
              </a:defRPr>
            </a:lvl9pPr>
          </a:lstStyle>
          <a:p>
            <a:endParaRPr/>
          </a:p>
        </p:txBody>
      </p:sp>
      <p:sp>
        <p:nvSpPr>
          <p:cNvPr id="39" name="Google Shape;39;p48"/>
          <p:cNvSpPr txBox="1">
            <a:spLocks noGrp="1"/>
          </p:cNvSpPr>
          <p:nvPr>
            <p:ph type="body" idx="4"/>
          </p:nvPr>
        </p:nvSpPr>
        <p:spPr>
          <a:xfrm>
            <a:off x="12344400" y="5010150"/>
            <a:ext cx="10366375" cy="73691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1pPr>
            <a:lvl2pPr marL="914400" marR="0" lvl="1"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2pPr>
            <a:lvl3pPr marL="1371600" marR="0" lvl="2"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3pPr>
            <a:lvl4pPr marL="1828800" marR="0" lvl="3"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4pPr>
            <a:lvl5pPr marL="2286000" marR="0" lvl="4"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40" name="Google Shape;40;p48"/>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49"/>
          <p:cNvSpPr txBox="1">
            <a:spLocks noGrp="1"/>
          </p:cNvSpPr>
          <p:nvPr>
            <p:ph type="title"/>
          </p:nvPr>
        </p:nvSpPr>
        <p:spPr>
          <a:xfrm>
            <a:off x="1676400" y="730250"/>
            <a:ext cx="21031200" cy="2651125"/>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9pPr>
          </a:lstStyle>
          <a:p>
            <a:endParaRPr/>
          </a:p>
        </p:txBody>
      </p:sp>
      <p:sp>
        <p:nvSpPr>
          <p:cNvPr id="43" name="Google Shape;43;p49"/>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50"/>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51"/>
          <p:cNvSpPr txBox="1">
            <a:spLocks noGrp="1"/>
          </p:cNvSpPr>
          <p:nvPr>
            <p:ph type="title"/>
          </p:nvPr>
        </p:nvSpPr>
        <p:spPr>
          <a:xfrm>
            <a:off x="1679575" y="914400"/>
            <a:ext cx="7864475" cy="3200400"/>
          </a:xfrm>
          <a:prstGeom prst="rect">
            <a:avLst/>
          </a:prstGeom>
          <a:noFill/>
          <a:ln>
            <a:noFill/>
          </a:ln>
        </p:spPr>
        <p:txBody>
          <a:bodyPr spcFirstLastPara="1" wrap="square" lIns="91425" tIns="45700" rIns="91425" bIns="45700" anchor="b" anchorCtr="0">
            <a:noAutofit/>
          </a:bodyPr>
          <a:lstStyle>
            <a:lvl1pPr marR="0" lvl="0" algn="l" rtl="0">
              <a:lnSpc>
                <a:spcPct val="80000"/>
              </a:lnSpc>
              <a:spcBef>
                <a:spcPts val="0"/>
              </a:spcBef>
              <a:spcAft>
                <a:spcPts val="0"/>
              </a:spcAft>
              <a:buSzPts val="1400"/>
              <a:buNone/>
              <a:defRPr sz="32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9pPr>
          </a:lstStyle>
          <a:p>
            <a:endParaRPr/>
          </a:p>
        </p:txBody>
      </p:sp>
      <p:sp>
        <p:nvSpPr>
          <p:cNvPr id="48" name="Google Shape;48;p51"/>
          <p:cNvSpPr txBox="1">
            <a:spLocks noGrp="1"/>
          </p:cNvSpPr>
          <p:nvPr>
            <p:ph type="body" idx="1"/>
          </p:nvPr>
        </p:nvSpPr>
        <p:spPr>
          <a:xfrm>
            <a:off x="10366375" y="1974850"/>
            <a:ext cx="12344400" cy="97472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3200" b="1" i="0" u="none" strike="noStrike" cap="none">
                <a:solidFill>
                  <a:srgbClr val="000000"/>
                </a:solidFill>
                <a:latin typeface="Helvetica Neue"/>
                <a:ea typeface="Helvetica Neue"/>
                <a:cs typeface="Helvetica Neue"/>
                <a:sym typeface="Helvetica Neue"/>
              </a:defRPr>
            </a:lvl1pPr>
            <a:lvl2pPr marL="914400" marR="0" lvl="1" indent="-228600" algn="l" rtl="0">
              <a:spcBef>
                <a:spcPts val="0"/>
              </a:spcBef>
              <a:spcAft>
                <a:spcPts val="0"/>
              </a:spcAft>
              <a:buSzPts val="1400"/>
              <a:buNone/>
              <a:defRPr sz="2800" b="1" i="0" u="none" strike="noStrike" cap="none">
                <a:solidFill>
                  <a:srgbClr val="000000"/>
                </a:solidFill>
                <a:latin typeface="Helvetica Neue"/>
                <a:ea typeface="Helvetica Neue"/>
                <a:cs typeface="Helvetica Neue"/>
                <a:sym typeface="Helvetica Neue"/>
              </a:defRPr>
            </a:lvl2pPr>
            <a:lvl3pPr marL="1371600" marR="0" lvl="2" indent="-228600" algn="l" rtl="0">
              <a:spcBef>
                <a:spcPts val="0"/>
              </a:spcBef>
              <a:spcAft>
                <a:spcPts val="0"/>
              </a:spcAft>
              <a:buSzPts val="1400"/>
              <a:buNone/>
              <a:defRPr sz="2400" b="1" i="0" u="none" strike="noStrike" cap="none">
                <a:solidFill>
                  <a:srgbClr val="000000"/>
                </a:solidFill>
                <a:latin typeface="Helvetica Neue"/>
                <a:ea typeface="Helvetica Neue"/>
                <a:cs typeface="Helvetica Neue"/>
                <a:sym typeface="Helvetica Neue"/>
              </a:defRPr>
            </a:lvl3pPr>
            <a:lvl4pPr marL="1828800" marR="0" lvl="3" indent="-228600" algn="l" rtl="0">
              <a:spcBef>
                <a:spcPts val="0"/>
              </a:spcBef>
              <a:spcAft>
                <a:spcPts val="0"/>
              </a:spcAft>
              <a:buSzPts val="1400"/>
              <a:buNone/>
              <a:defRPr sz="2000" b="1" i="0" u="none" strike="noStrike" cap="none">
                <a:solidFill>
                  <a:srgbClr val="000000"/>
                </a:solidFill>
                <a:latin typeface="Helvetica Neue"/>
                <a:ea typeface="Helvetica Neue"/>
                <a:cs typeface="Helvetica Neue"/>
                <a:sym typeface="Helvetica Neue"/>
              </a:defRPr>
            </a:lvl4pPr>
            <a:lvl5pPr marL="2286000" marR="0" lvl="4" indent="-228600" algn="l" rtl="0">
              <a:spcBef>
                <a:spcPts val="0"/>
              </a:spcBef>
              <a:spcAft>
                <a:spcPts val="0"/>
              </a:spcAft>
              <a:buSzPts val="1400"/>
              <a:buNone/>
              <a:defRPr sz="2000" b="1" i="0" u="none" strike="noStrike" cap="none">
                <a:solidFill>
                  <a:srgbClr val="000000"/>
                </a:solidFill>
                <a:latin typeface="Helvetica Neue"/>
                <a:ea typeface="Helvetica Neue"/>
                <a:cs typeface="Helvetica Neue"/>
                <a:sym typeface="Helvetica Neue"/>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9pPr>
          </a:lstStyle>
          <a:p>
            <a:endParaRPr/>
          </a:p>
        </p:txBody>
      </p:sp>
      <p:sp>
        <p:nvSpPr>
          <p:cNvPr id="49" name="Google Shape;49;p51"/>
          <p:cNvSpPr txBox="1">
            <a:spLocks noGrp="1"/>
          </p:cNvSpPr>
          <p:nvPr>
            <p:ph type="body" idx="2"/>
          </p:nvPr>
        </p:nvSpPr>
        <p:spPr>
          <a:xfrm>
            <a:off x="1679575" y="4114800"/>
            <a:ext cx="7864475" cy="76231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000000"/>
              </a:buClr>
              <a:buSzPts val="1600"/>
              <a:buFont typeface="Helvetica Neue"/>
              <a:buNone/>
              <a:defRPr sz="1600" b="1" i="0" u="none" strike="noStrike" cap="none">
                <a:solidFill>
                  <a:srgbClr val="000000"/>
                </a:solidFill>
                <a:latin typeface="Helvetica Neue"/>
                <a:ea typeface="Helvetica Neue"/>
                <a:cs typeface="Helvetica Neue"/>
                <a:sym typeface="Helvetica Neue"/>
              </a:defRPr>
            </a:lvl1pPr>
            <a:lvl2pPr marL="914400" marR="0" lvl="1" indent="-228600" algn="l" rtl="0">
              <a:spcBef>
                <a:spcPts val="0"/>
              </a:spcBef>
              <a:spcAft>
                <a:spcPts val="0"/>
              </a:spcAft>
              <a:buClr>
                <a:srgbClr val="000000"/>
              </a:buClr>
              <a:buSzPts val="1400"/>
              <a:buFont typeface="Helvetica Neue"/>
              <a:buNone/>
              <a:defRPr sz="1400" b="1" i="0" u="none" strike="noStrike" cap="none">
                <a:solidFill>
                  <a:srgbClr val="000000"/>
                </a:solidFill>
                <a:latin typeface="Helvetica Neue"/>
                <a:ea typeface="Helvetica Neue"/>
                <a:cs typeface="Helvetica Neue"/>
                <a:sym typeface="Helvetica Neue"/>
              </a:defRPr>
            </a:lvl2pPr>
            <a:lvl3pPr marL="1371600" marR="0" lvl="2" indent="-228600" algn="l" rtl="0">
              <a:spcBef>
                <a:spcPts val="0"/>
              </a:spcBef>
              <a:spcAft>
                <a:spcPts val="0"/>
              </a:spcAft>
              <a:buClr>
                <a:srgbClr val="000000"/>
              </a:buClr>
              <a:buSzPts val="1200"/>
              <a:buFont typeface="Helvetica Neue"/>
              <a:buNone/>
              <a:defRPr sz="1200" b="1" i="0" u="none" strike="noStrike" cap="none">
                <a:solidFill>
                  <a:srgbClr val="000000"/>
                </a:solidFill>
                <a:latin typeface="Helvetica Neue"/>
                <a:ea typeface="Helvetica Neue"/>
                <a:cs typeface="Helvetica Neue"/>
                <a:sym typeface="Helvetica Neue"/>
              </a:defRPr>
            </a:lvl3pPr>
            <a:lvl4pPr marL="1828800" marR="0" lvl="3" indent="-228600" algn="l" rtl="0">
              <a:spcBef>
                <a:spcPts val="0"/>
              </a:spcBef>
              <a:spcAft>
                <a:spcPts val="0"/>
              </a:spcAft>
              <a:buClr>
                <a:srgbClr val="000000"/>
              </a:buClr>
              <a:buSzPts val="1000"/>
              <a:buFont typeface="Helvetica Neue"/>
              <a:buNone/>
              <a:defRPr sz="1000" b="1" i="0" u="none" strike="noStrike" cap="none">
                <a:solidFill>
                  <a:srgbClr val="000000"/>
                </a:solidFill>
                <a:latin typeface="Helvetica Neue"/>
                <a:ea typeface="Helvetica Neue"/>
                <a:cs typeface="Helvetica Neue"/>
                <a:sym typeface="Helvetica Neue"/>
              </a:defRPr>
            </a:lvl4pPr>
            <a:lvl5pPr marL="2286000" marR="0" lvl="4" indent="-228600" algn="l" rtl="0">
              <a:spcBef>
                <a:spcPts val="0"/>
              </a:spcBef>
              <a:spcAft>
                <a:spcPts val="0"/>
              </a:spcAft>
              <a:buClr>
                <a:srgbClr val="000000"/>
              </a:buClr>
              <a:buSzPts val="1000"/>
              <a:buFont typeface="Helvetica Neue"/>
              <a:buNone/>
              <a:defRPr sz="1000" b="1"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elvetica Neue"/>
                <a:ea typeface="Helvetica Neue"/>
                <a:cs typeface="Helvetica Neue"/>
                <a:sym typeface="Helvetica Neue"/>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elvetica Neue"/>
                <a:ea typeface="Helvetica Neue"/>
                <a:cs typeface="Helvetica Neue"/>
                <a:sym typeface="Helvetica Neue"/>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elvetica Neue"/>
                <a:ea typeface="Helvetica Neue"/>
                <a:cs typeface="Helvetica Neue"/>
                <a:sym typeface="Helvetica Neue"/>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elvetica Neue"/>
                <a:ea typeface="Helvetica Neue"/>
                <a:cs typeface="Helvetica Neue"/>
                <a:sym typeface="Helvetica Neue"/>
              </a:defRPr>
            </a:lvl9pPr>
          </a:lstStyle>
          <a:p>
            <a:endParaRPr/>
          </a:p>
        </p:txBody>
      </p:sp>
      <p:sp>
        <p:nvSpPr>
          <p:cNvPr id="50" name="Google Shape;50;p51"/>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52"/>
          <p:cNvSpPr txBox="1">
            <a:spLocks noGrp="1"/>
          </p:cNvSpPr>
          <p:nvPr>
            <p:ph type="title"/>
          </p:nvPr>
        </p:nvSpPr>
        <p:spPr>
          <a:xfrm>
            <a:off x="1679575" y="914400"/>
            <a:ext cx="7864475" cy="3200400"/>
          </a:xfrm>
          <a:prstGeom prst="rect">
            <a:avLst/>
          </a:prstGeom>
          <a:noFill/>
          <a:ln>
            <a:noFill/>
          </a:ln>
        </p:spPr>
        <p:txBody>
          <a:bodyPr spcFirstLastPara="1" wrap="square" lIns="91425" tIns="45700" rIns="91425" bIns="45700" anchor="b" anchorCtr="0">
            <a:noAutofit/>
          </a:bodyPr>
          <a:lstStyle>
            <a:lvl1pPr marR="0" lvl="0" algn="l" rtl="0">
              <a:lnSpc>
                <a:spcPct val="80000"/>
              </a:lnSpc>
              <a:spcBef>
                <a:spcPts val="0"/>
              </a:spcBef>
              <a:spcAft>
                <a:spcPts val="0"/>
              </a:spcAft>
              <a:buSzPts val="1400"/>
              <a:buNone/>
              <a:defRPr sz="32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9pPr>
          </a:lstStyle>
          <a:p>
            <a:endParaRPr/>
          </a:p>
        </p:txBody>
      </p:sp>
      <p:sp>
        <p:nvSpPr>
          <p:cNvPr id="53" name="Google Shape;53;p52"/>
          <p:cNvSpPr>
            <a:spLocks noGrp="1"/>
          </p:cNvSpPr>
          <p:nvPr>
            <p:ph type="pic" idx="2"/>
          </p:nvPr>
        </p:nvSpPr>
        <p:spPr>
          <a:xfrm>
            <a:off x="10366375" y="1974850"/>
            <a:ext cx="12344400" cy="9747250"/>
          </a:xfrm>
          <a:prstGeom prst="rect">
            <a:avLst/>
          </a:prstGeom>
          <a:noFill/>
          <a:ln>
            <a:noFill/>
          </a:ln>
        </p:spPr>
      </p:sp>
      <p:sp>
        <p:nvSpPr>
          <p:cNvPr id="54" name="Google Shape;54;p52"/>
          <p:cNvSpPr txBox="1">
            <a:spLocks noGrp="1"/>
          </p:cNvSpPr>
          <p:nvPr>
            <p:ph type="body" idx="1"/>
          </p:nvPr>
        </p:nvSpPr>
        <p:spPr>
          <a:xfrm>
            <a:off x="1679575" y="4114800"/>
            <a:ext cx="7864475" cy="76231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000000"/>
              </a:buClr>
              <a:buSzPts val="1600"/>
              <a:buFont typeface="Helvetica Neue"/>
              <a:buNone/>
              <a:defRPr sz="1600" b="1" i="0" u="none" strike="noStrike" cap="none">
                <a:solidFill>
                  <a:srgbClr val="000000"/>
                </a:solidFill>
                <a:latin typeface="Helvetica Neue"/>
                <a:ea typeface="Helvetica Neue"/>
                <a:cs typeface="Helvetica Neue"/>
                <a:sym typeface="Helvetica Neue"/>
              </a:defRPr>
            </a:lvl1pPr>
            <a:lvl2pPr marL="914400" marR="0" lvl="1" indent="-228600" algn="l" rtl="0">
              <a:spcBef>
                <a:spcPts val="0"/>
              </a:spcBef>
              <a:spcAft>
                <a:spcPts val="0"/>
              </a:spcAft>
              <a:buClr>
                <a:srgbClr val="000000"/>
              </a:buClr>
              <a:buSzPts val="1400"/>
              <a:buFont typeface="Helvetica Neue"/>
              <a:buNone/>
              <a:defRPr sz="1400" b="1" i="0" u="none" strike="noStrike" cap="none">
                <a:solidFill>
                  <a:srgbClr val="000000"/>
                </a:solidFill>
                <a:latin typeface="Helvetica Neue"/>
                <a:ea typeface="Helvetica Neue"/>
                <a:cs typeface="Helvetica Neue"/>
                <a:sym typeface="Helvetica Neue"/>
              </a:defRPr>
            </a:lvl2pPr>
            <a:lvl3pPr marL="1371600" marR="0" lvl="2" indent="-228600" algn="l" rtl="0">
              <a:spcBef>
                <a:spcPts val="0"/>
              </a:spcBef>
              <a:spcAft>
                <a:spcPts val="0"/>
              </a:spcAft>
              <a:buClr>
                <a:srgbClr val="000000"/>
              </a:buClr>
              <a:buSzPts val="1200"/>
              <a:buFont typeface="Helvetica Neue"/>
              <a:buNone/>
              <a:defRPr sz="1200" b="1" i="0" u="none" strike="noStrike" cap="none">
                <a:solidFill>
                  <a:srgbClr val="000000"/>
                </a:solidFill>
                <a:latin typeface="Helvetica Neue"/>
                <a:ea typeface="Helvetica Neue"/>
                <a:cs typeface="Helvetica Neue"/>
                <a:sym typeface="Helvetica Neue"/>
              </a:defRPr>
            </a:lvl3pPr>
            <a:lvl4pPr marL="1828800" marR="0" lvl="3" indent="-228600" algn="l" rtl="0">
              <a:spcBef>
                <a:spcPts val="0"/>
              </a:spcBef>
              <a:spcAft>
                <a:spcPts val="0"/>
              </a:spcAft>
              <a:buClr>
                <a:srgbClr val="000000"/>
              </a:buClr>
              <a:buSzPts val="1000"/>
              <a:buFont typeface="Helvetica Neue"/>
              <a:buNone/>
              <a:defRPr sz="1000" b="1" i="0" u="none" strike="noStrike" cap="none">
                <a:solidFill>
                  <a:srgbClr val="000000"/>
                </a:solidFill>
                <a:latin typeface="Helvetica Neue"/>
                <a:ea typeface="Helvetica Neue"/>
                <a:cs typeface="Helvetica Neue"/>
                <a:sym typeface="Helvetica Neue"/>
              </a:defRPr>
            </a:lvl4pPr>
            <a:lvl5pPr marL="2286000" marR="0" lvl="4" indent="-228600" algn="l" rtl="0">
              <a:spcBef>
                <a:spcPts val="0"/>
              </a:spcBef>
              <a:spcAft>
                <a:spcPts val="0"/>
              </a:spcAft>
              <a:buClr>
                <a:srgbClr val="000000"/>
              </a:buClr>
              <a:buSzPts val="1000"/>
              <a:buFont typeface="Helvetica Neue"/>
              <a:buNone/>
              <a:defRPr sz="1000" b="1" i="0" u="none" strike="noStrike" cap="none">
                <a:solidFill>
                  <a:srgbClr val="000000"/>
                </a:solidFill>
                <a:latin typeface="Helvetica Neue"/>
                <a:ea typeface="Helvetica Neue"/>
                <a:cs typeface="Helvetica Neue"/>
                <a:sym typeface="Helvetica Neue"/>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elvetica Neue"/>
                <a:ea typeface="Helvetica Neue"/>
                <a:cs typeface="Helvetica Neue"/>
                <a:sym typeface="Helvetica Neue"/>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elvetica Neue"/>
                <a:ea typeface="Helvetica Neue"/>
                <a:cs typeface="Helvetica Neue"/>
                <a:sym typeface="Helvetica Neue"/>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elvetica Neue"/>
                <a:ea typeface="Helvetica Neue"/>
                <a:cs typeface="Helvetica Neue"/>
                <a:sym typeface="Helvetica Neue"/>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Helvetica Neue"/>
                <a:ea typeface="Helvetica Neue"/>
                <a:cs typeface="Helvetica Neue"/>
                <a:sym typeface="Helvetica Neue"/>
              </a:defRPr>
            </a:lvl9pPr>
          </a:lstStyle>
          <a:p>
            <a:endParaRPr/>
          </a:p>
        </p:txBody>
      </p:sp>
      <p:sp>
        <p:nvSpPr>
          <p:cNvPr id="55" name="Google Shape;55;p52"/>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a:spcBef>
                <a:spcPts val="0"/>
              </a:spcBef>
              <a:spcAft>
                <a:spcPts val="0"/>
              </a:spcAft>
              <a:buNone/>
              <a:defRPr sz="1800">
                <a:solidFill>
                  <a:srgbClr val="000000"/>
                </a:solidFill>
                <a:latin typeface="Helvetica Neue"/>
                <a:ea typeface="Helvetica Neue"/>
                <a:cs typeface="Helvetica Neue"/>
                <a:sym typeface="Helvetica Neue"/>
              </a:defRPr>
            </a:lvl1pPr>
            <a:lvl2pPr marL="0" marR="0" lvl="1" indent="0" algn="ctr">
              <a:spcBef>
                <a:spcPts val="0"/>
              </a:spcBef>
              <a:spcAft>
                <a:spcPts val="0"/>
              </a:spcAft>
              <a:buNone/>
              <a:defRPr sz="1800">
                <a:solidFill>
                  <a:srgbClr val="000000"/>
                </a:solidFill>
                <a:latin typeface="Helvetica Neue"/>
                <a:ea typeface="Helvetica Neue"/>
                <a:cs typeface="Helvetica Neue"/>
                <a:sym typeface="Helvetica Neue"/>
              </a:defRPr>
            </a:lvl2pPr>
            <a:lvl3pPr marL="0" marR="0" lvl="2" indent="0" algn="ctr">
              <a:spcBef>
                <a:spcPts val="0"/>
              </a:spcBef>
              <a:spcAft>
                <a:spcPts val="0"/>
              </a:spcAft>
              <a:buNone/>
              <a:defRPr sz="1800">
                <a:solidFill>
                  <a:srgbClr val="000000"/>
                </a:solidFill>
                <a:latin typeface="Helvetica Neue"/>
                <a:ea typeface="Helvetica Neue"/>
                <a:cs typeface="Helvetica Neue"/>
                <a:sym typeface="Helvetica Neue"/>
              </a:defRPr>
            </a:lvl3pPr>
            <a:lvl4pPr marL="0" marR="0" lvl="3" indent="0" algn="ctr">
              <a:spcBef>
                <a:spcPts val="0"/>
              </a:spcBef>
              <a:spcAft>
                <a:spcPts val="0"/>
              </a:spcAft>
              <a:buNone/>
              <a:defRPr sz="1800">
                <a:solidFill>
                  <a:srgbClr val="000000"/>
                </a:solidFill>
                <a:latin typeface="Helvetica Neue"/>
                <a:ea typeface="Helvetica Neue"/>
                <a:cs typeface="Helvetica Neue"/>
                <a:sym typeface="Helvetica Neue"/>
              </a:defRPr>
            </a:lvl4pPr>
            <a:lvl5pPr marL="0" marR="0" lvl="4" indent="0" algn="ctr">
              <a:spcBef>
                <a:spcPts val="0"/>
              </a:spcBef>
              <a:spcAft>
                <a:spcPts val="0"/>
              </a:spcAft>
              <a:buNone/>
              <a:defRPr sz="1800">
                <a:solidFill>
                  <a:srgbClr val="000000"/>
                </a:solidFill>
                <a:latin typeface="Helvetica Neue"/>
                <a:ea typeface="Helvetica Neue"/>
                <a:cs typeface="Helvetica Neue"/>
                <a:sym typeface="Helvetica Neue"/>
              </a:defRPr>
            </a:lvl5pPr>
            <a:lvl6pPr marL="0" marR="0" lvl="5" indent="0" algn="ctr">
              <a:spcBef>
                <a:spcPts val="0"/>
              </a:spcBef>
              <a:spcAft>
                <a:spcPts val="0"/>
              </a:spcAft>
              <a:buNone/>
              <a:defRPr sz="1800">
                <a:solidFill>
                  <a:srgbClr val="000000"/>
                </a:solidFill>
                <a:latin typeface="Helvetica Neue"/>
                <a:ea typeface="Helvetica Neue"/>
                <a:cs typeface="Helvetica Neue"/>
                <a:sym typeface="Helvetica Neue"/>
              </a:defRPr>
            </a:lvl6pPr>
            <a:lvl7pPr marL="0" marR="0" lvl="6" indent="0" algn="ctr">
              <a:spcBef>
                <a:spcPts val="0"/>
              </a:spcBef>
              <a:spcAft>
                <a:spcPts val="0"/>
              </a:spcAft>
              <a:buNone/>
              <a:defRPr sz="1800">
                <a:solidFill>
                  <a:srgbClr val="000000"/>
                </a:solidFill>
                <a:latin typeface="Helvetica Neue"/>
                <a:ea typeface="Helvetica Neue"/>
                <a:cs typeface="Helvetica Neue"/>
                <a:sym typeface="Helvetica Neue"/>
              </a:defRPr>
            </a:lvl7pPr>
            <a:lvl8pPr marL="0" marR="0" lvl="7" indent="0" algn="ctr">
              <a:spcBef>
                <a:spcPts val="0"/>
              </a:spcBef>
              <a:spcAft>
                <a:spcPts val="0"/>
              </a:spcAft>
              <a:buNone/>
              <a:defRPr sz="1800">
                <a:solidFill>
                  <a:srgbClr val="000000"/>
                </a:solidFill>
                <a:latin typeface="Helvetica Neue"/>
                <a:ea typeface="Helvetica Neue"/>
                <a:cs typeface="Helvetica Neue"/>
                <a:sym typeface="Helvetica Neue"/>
              </a:defRPr>
            </a:lvl8pPr>
            <a:lvl9pPr marL="0" marR="0" lvl="8" indent="0" algn="ctr">
              <a:spcBef>
                <a:spcPts val="0"/>
              </a:spcBef>
              <a:spcAft>
                <a:spcPts val="0"/>
              </a:spcAft>
              <a:buNone/>
              <a:defRPr sz="1800">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0.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1" descr="Rectangle"/>
          <p:cNvSpPr/>
          <p:nvPr/>
        </p:nvSpPr>
        <p:spPr>
          <a:xfrm>
            <a:off x="-188913" y="-73025"/>
            <a:ext cx="24653876" cy="11615738"/>
          </a:xfrm>
          <a:prstGeom prst="rect">
            <a:avLst/>
          </a:prstGeom>
          <a:gradFill>
            <a:gsLst>
              <a:gs pos="0">
                <a:srgbClr val="345885"/>
              </a:gs>
              <a:gs pos="100000">
                <a:srgbClr val="1A3A5E"/>
              </a:gs>
            </a:gsLst>
            <a:path path="circle">
              <a:fillToRect t="100000" r="100000"/>
            </a:path>
            <a:tileRect l="-100000" b="-100000"/>
          </a:gradFill>
          <a:ln>
            <a:noFill/>
          </a:ln>
        </p:spPr>
        <p:txBody>
          <a:bodyPr spcFirstLastPara="1" wrap="square" lIns="50800" tIns="50800" rIns="50800" bIns="50800" anchor="ctr" anchorCtr="0">
            <a:noAutofit/>
          </a:bodyPr>
          <a:lstStyle/>
          <a:p>
            <a:pPr marL="0" marR="0" lvl="0" indent="0" algn="l" rtl="0">
              <a:spcBef>
                <a:spcPts val="0"/>
              </a:spcBef>
              <a:spcAft>
                <a:spcPts val="0"/>
              </a:spcAft>
              <a:buNone/>
            </a:pPr>
            <a:endParaRPr sz="1800" b="0" i="0" u="none" strike="noStrike" cap="none">
              <a:solidFill>
                <a:srgbClr val="345885"/>
              </a:solidFill>
              <a:latin typeface="Calibri"/>
              <a:ea typeface="Calibri"/>
              <a:cs typeface="Calibri"/>
              <a:sym typeface="Calibri"/>
            </a:endParaRPr>
          </a:p>
        </p:txBody>
      </p:sp>
      <p:pic>
        <p:nvPicPr>
          <p:cNvPr id="7" name="Google Shape;7;p31" descr="Image"/>
          <p:cNvPicPr preferRelativeResize="0"/>
          <p:nvPr/>
        </p:nvPicPr>
        <p:blipFill rotWithShape="1">
          <a:blip r:embed="rId13">
            <a:alphaModFix/>
          </a:blip>
          <a:srcRect/>
          <a:stretch/>
        </p:blipFill>
        <p:spPr>
          <a:xfrm>
            <a:off x="-3684588" y="-469900"/>
            <a:ext cx="13231813" cy="12087225"/>
          </a:xfrm>
          <a:prstGeom prst="rect">
            <a:avLst/>
          </a:prstGeom>
          <a:noFill/>
          <a:ln>
            <a:noFill/>
          </a:ln>
        </p:spPr>
      </p:pic>
      <p:sp>
        <p:nvSpPr>
          <p:cNvPr id="8" name="Google Shape;8;p31" descr="Rectangle"/>
          <p:cNvSpPr/>
          <p:nvPr/>
        </p:nvSpPr>
        <p:spPr>
          <a:xfrm>
            <a:off x="-134938" y="11256963"/>
            <a:ext cx="24653876" cy="409575"/>
          </a:xfrm>
          <a:prstGeom prst="rect">
            <a:avLst/>
          </a:prstGeom>
          <a:gradFill>
            <a:gsLst>
              <a:gs pos="0">
                <a:srgbClr val="938963"/>
              </a:gs>
              <a:gs pos="30190">
                <a:srgbClr val="A1946B"/>
              </a:gs>
              <a:gs pos="48424">
                <a:srgbClr val="AEA074"/>
              </a:gs>
              <a:gs pos="67546">
                <a:srgbClr val="A1946B"/>
              </a:gs>
              <a:gs pos="100000">
                <a:srgbClr val="948963"/>
              </a:gs>
            </a:gsLst>
            <a:path path="circle">
              <a:fillToRect r="100000" b="100000"/>
            </a:path>
            <a:tileRect l="-100000" t="-100000"/>
          </a:gradFill>
          <a:ln>
            <a:noFill/>
          </a:ln>
        </p:spPr>
        <p:txBody>
          <a:bodyPr spcFirstLastPara="1" wrap="square" lIns="50800" tIns="50800" rIns="50800" bIns="508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9" name="Google Shape;9;p31" descr="Picture 5"/>
          <p:cNvPicPr preferRelativeResize="0"/>
          <p:nvPr/>
        </p:nvPicPr>
        <p:blipFill rotWithShape="1">
          <a:blip r:embed="rId14">
            <a:alphaModFix/>
          </a:blip>
          <a:srcRect/>
          <a:stretch/>
        </p:blipFill>
        <p:spPr>
          <a:xfrm>
            <a:off x="25938163" y="12179300"/>
            <a:ext cx="2341562" cy="957263"/>
          </a:xfrm>
          <a:prstGeom prst="rect">
            <a:avLst/>
          </a:prstGeom>
          <a:noFill/>
          <a:ln>
            <a:noFill/>
          </a:ln>
        </p:spPr>
      </p:pic>
      <p:pic>
        <p:nvPicPr>
          <p:cNvPr id="10" name="Google Shape;10;p31"/>
          <p:cNvPicPr preferRelativeResize="0"/>
          <p:nvPr/>
        </p:nvPicPr>
        <p:blipFill rotWithShape="1">
          <a:blip r:embed="rId15">
            <a:alphaModFix/>
          </a:blip>
          <a:srcRect/>
          <a:stretch/>
        </p:blipFill>
        <p:spPr>
          <a:xfrm>
            <a:off x="25152350" y="1339850"/>
            <a:ext cx="5319713" cy="681038"/>
          </a:xfrm>
          <a:prstGeom prst="rect">
            <a:avLst/>
          </a:prstGeom>
          <a:noFill/>
          <a:ln>
            <a:noFill/>
          </a:ln>
        </p:spPr>
      </p:pic>
      <p:pic>
        <p:nvPicPr>
          <p:cNvPr id="11" name="Google Shape;11;p31"/>
          <p:cNvPicPr preferRelativeResize="0"/>
          <p:nvPr/>
        </p:nvPicPr>
        <p:blipFill rotWithShape="1">
          <a:blip r:embed="rId16">
            <a:alphaModFix/>
          </a:blip>
          <a:srcRect/>
          <a:stretch/>
        </p:blipFill>
        <p:spPr>
          <a:xfrm>
            <a:off x="3125788" y="12306300"/>
            <a:ext cx="784225" cy="703263"/>
          </a:xfrm>
          <a:prstGeom prst="rect">
            <a:avLst/>
          </a:prstGeom>
          <a:noFill/>
          <a:ln>
            <a:noFill/>
          </a:ln>
        </p:spPr>
      </p:pic>
      <p:pic>
        <p:nvPicPr>
          <p:cNvPr id="12" name="Google Shape;12;p31"/>
          <p:cNvPicPr preferRelativeResize="0"/>
          <p:nvPr/>
        </p:nvPicPr>
        <p:blipFill rotWithShape="1">
          <a:blip r:embed="rId17">
            <a:alphaModFix/>
          </a:blip>
          <a:srcRect/>
          <a:stretch/>
        </p:blipFill>
        <p:spPr>
          <a:xfrm>
            <a:off x="574675" y="12147550"/>
            <a:ext cx="2439988" cy="1020763"/>
          </a:xfrm>
          <a:prstGeom prst="rect">
            <a:avLst/>
          </a:prstGeom>
          <a:noFill/>
          <a:ln>
            <a:noFill/>
          </a:ln>
        </p:spPr>
      </p:pic>
      <p:pic>
        <p:nvPicPr>
          <p:cNvPr id="13" name="Google Shape;13;p31" descr="Image"/>
          <p:cNvPicPr preferRelativeResize="0"/>
          <p:nvPr/>
        </p:nvPicPr>
        <p:blipFill rotWithShape="1">
          <a:blip r:embed="rId18">
            <a:alphaModFix/>
          </a:blip>
          <a:srcRect/>
          <a:stretch/>
        </p:blipFill>
        <p:spPr>
          <a:xfrm>
            <a:off x="4183063" y="12403138"/>
            <a:ext cx="1568450" cy="509587"/>
          </a:xfrm>
          <a:prstGeom prst="rect">
            <a:avLst/>
          </a:prstGeom>
          <a:noFill/>
          <a:ln>
            <a:noFill/>
          </a:ln>
        </p:spPr>
      </p:pic>
      <p:sp>
        <p:nvSpPr>
          <p:cNvPr id="14" name="Google Shape;14;p31"/>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1pPr>
            <a:lvl2pPr marL="0" marR="0" lvl="1"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2pPr>
            <a:lvl3pPr marL="0" marR="0" lvl="2"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3pPr>
            <a:lvl4pPr marL="0" marR="0" lvl="3"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4pPr>
            <a:lvl5pPr marL="0" marR="0" lvl="4"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5pPr>
            <a:lvl6pPr marL="0" marR="0" lvl="5"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6pPr>
            <a:lvl7pPr marL="0" marR="0" lvl="6"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7pPr>
            <a:lvl8pPr marL="0" marR="0" lvl="7"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8pPr>
            <a:lvl9pPr marL="0" marR="0" lvl="8"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
        <p:cNvGrpSpPr/>
        <p:nvPr/>
      </p:nvGrpSpPr>
      <p:grpSpPr>
        <a:xfrm>
          <a:off x="0" y="0"/>
          <a:ext cx="0" cy="0"/>
          <a:chOff x="0" y="0"/>
          <a:chExt cx="0" cy="0"/>
        </a:xfrm>
      </p:grpSpPr>
      <p:sp>
        <p:nvSpPr>
          <p:cNvPr id="65" name="Google Shape;65;p33" descr="Rectangle"/>
          <p:cNvSpPr/>
          <p:nvPr/>
        </p:nvSpPr>
        <p:spPr>
          <a:xfrm>
            <a:off x="-188913" y="11558588"/>
            <a:ext cx="24653876" cy="2263775"/>
          </a:xfrm>
          <a:prstGeom prst="rect">
            <a:avLst/>
          </a:prstGeom>
          <a:gradFill>
            <a:gsLst>
              <a:gs pos="0">
                <a:srgbClr val="1A3A5E"/>
              </a:gs>
              <a:gs pos="30542">
                <a:srgbClr val="1D446F"/>
              </a:gs>
              <a:gs pos="48987">
                <a:srgbClr val="1F4E80"/>
              </a:gs>
              <a:gs pos="67540">
                <a:srgbClr val="1D446F"/>
              </a:gs>
              <a:gs pos="99030">
                <a:srgbClr val="1A3A5E"/>
              </a:gs>
              <a:gs pos="100000">
                <a:srgbClr val="1A3A5E"/>
              </a:gs>
            </a:gsLst>
            <a:path path="circle">
              <a:fillToRect r="100000" b="100000"/>
            </a:path>
            <a:tileRect l="-100000" t="-100000"/>
          </a:gradFill>
          <a:ln>
            <a:noFill/>
          </a:ln>
        </p:spPr>
        <p:txBody>
          <a:bodyPr spcFirstLastPara="1" wrap="square" lIns="50800" tIns="50800" rIns="50800" bIns="50800" anchor="ctr" anchorCtr="0">
            <a:noAutofit/>
          </a:bodyPr>
          <a:lstStyle/>
          <a:p>
            <a:pPr marL="0" marR="0" lvl="0" indent="0" algn="l" rtl="0">
              <a:spcBef>
                <a:spcPts val="0"/>
              </a:spcBef>
              <a:spcAft>
                <a:spcPts val="0"/>
              </a:spcAft>
              <a:buNone/>
            </a:pPr>
            <a:endParaRPr sz="1800" b="0" i="0" u="none" strike="noStrike" cap="none">
              <a:solidFill>
                <a:srgbClr val="1F4E80"/>
              </a:solidFill>
              <a:latin typeface="Calibri"/>
              <a:ea typeface="Calibri"/>
              <a:cs typeface="Calibri"/>
              <a:sym typeface="Calibri"/>
            </a:endParaRPr>
          </a:p>
        </p:txBody>
      </p:sp>
      <p:pic>
        <p:nvPicPr>
          <p:cNvPr id="66" name="Google Shape;66;p33" descr="Image"/>
          <p:cNvPicPr preferRelativeResize="0"/>
          <p:nvPr/>
        </p:nvPicPr>
        <p:blipFill rotWithShape="1">
          <a:blip r:embed="rId13">
            <a:alphaModFix/>
          </a:blip>
          <a:srcRect/>
          <a:stretch/>
        </p:blipFill>
        <p:spPr>
          <a:xfrm>
            <a:off x="14478000" y="2028825"/>
            <a:ext cx="13234988" cy="12088813"/>
          </a:xfrm>
          <a:prstGeom prst="rect">
            <a:avLst/>
          </a:prstGeom>
          <a:noFill/>
          <a:ln>
            <a:noFill/>
          </a:ln>
        </p:spPr>
      </p:pic>
      <p:pic>
        <p:nvPicPr>
          <p:cNvPr id="67" name="Google Shape;67;p33" descr="Image"/>
          <p:cNvPicPr preferRelativeResize="0"/>
          <p:nvPr/>
        </p:nvPicPr>
        <p:blipFill rotWithShape="1">
          <a:blip r:embed="rId14">
            <a:alphaModFix/>
          </a:blip>
          <a:srcRect/>
          <a:stretch/>
        </p:blipFill>
        <p:spPr>
          <a:xfrm>
            <a:off x="-3433763" y="-366713"/>
            <a:ext cx="13122276" cy="11988801"/>
          </a:xfrm>
          <a:prstGeom prst="rect">
            <a:avLst/>
          </a:prstGeom>
          <a:noFill/>
          <a:ln>
            <a:noFill/>
          </a:ln>
        </p:spPr>
      </p:pic>
      <p:sp>
        <p:nvSpPr>
          <p:cNvPr id="68" name="Google Shape;68;p33" descr="Rectangle"/>
          <p:cNvSpPr/>
          <p:nvPr/>
        </p:nvSpPr>
        <p:spPr>
          <a:xfrm>
            <a:off x="11557000" y="1465263"/>
            <a:ext cx="12949238" cy="9899650"/>
          </a:xfrm>
          <a:prstGeom prst="rect">
            <a:avLst/>
          </a:prstGeom>
          <a:solidFill>
            <a:srgbClr val="FFFFFF"/>
          </a:solidFill>
          <a:ln>
            <a:noFill/>
          </a:ln>
        </p:spPr>
        <p:txBody>
          <a:bodyPr spcFirstLastPara="1" wrap="square" lIns="50800" tIns="50800" rIns="50800" bIns="50800" anchor="ctr" anchorCtr="0">
            <a:noAutofit/>
          </a:bodyPr>
          <a:lstStyle/>
          <a:p>
            <a:pPr marL="0" marR="0" lvl="0" indent="0" algn="ctr" rtl="0">
              <a:spcBef>
                <a:spcPts val="0"/>
              </a:spcBef>
              <a:spcAft>
                <a:spcPts val="0"/>
              </a:spcAft>
              <a:buNone/>
            </a:pPr>
            <a:endParaRPr sz="3200" b="0" i="0" u="none" strike="noStrike" cap="none">
              <a:solidFill>
                <a:srgbClr val="FFFFFF"/>
              </a:solidFill>
              <a:latin typeface="Helvetica Neue"/>
              <a:ea typeface="Helvetica Neue"/>
              <a:cs typeface="Helvetica Neue"/>
              <a:sym typeface="Helvetica Neue"/>
            </a:endParaRPr>
          </a:p>
        </p:txBody>
      </p:sp>
      <p:sp>
        <p:nvSpPr>
          <p:cNvPr id="69" name="Google Shape;69;p33" descr="Rectangle"/>
          <p:cNvSpPr/>
          <p:nvPr/>
        </p:nvSpPr>
        <p:spPr>
          <a:xfrm>
            <a:off x="-134938" y="11256963"/>
            <a:ext cx="24544338" cy="409575"/>
          </a:xfrm>
          <a:prstGeom prst="rect">
            <a:avLst/>
          </a:prstGeom>
          <a:gradFill>
            <a:gsLst>
              <a:gs pos="0">
                <a:srgbClr val="938963"/>
              </a:gs>
              <a:gs pos="30190">
                <a:srgbClr val="A1946B"/>
              </a:gs>
              <a:gs pos="48424">
                <a:srgbClr val="AEA074"/>
              </a:gs>
              <a:gs pos="67546">
                <a:srgbClr val="A1946B"/>
              </a:gs>
              <a:gs pos="100000">
                <a:srgbClr val="948963"/>
              </a:gs>
            </a:gsLst>
            <a:path path="circle">
              <a:fillToRect r="100000" b="100000"/>
            </a:path>
            <a:tileRect l="-100000" t="-100000"/>
          </a:gradFill>
          <a:ln>
            <a:noFill/>
          </a:ln>
        </p:spPr>
        <p:txBody>
          <a:bodyPr spcFirstLastPara="1" wrap="square" lIns="50800" tIns="50800" rIns="50800" bIns="508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70" name="Google Shape;70;p33" descr="Image"/>
          <p:cNvPicPr preferRelativeResize="0"/>
          <p:nvPr/>
        </p:nvPicPr>
        <p:blipFill rotWithShape="1">
          <a:blip r:embed="rId15">
            <a:alphaModFix/>
          </a:blip>
          <a:srcRect/>
          <a:stretch/>
        </p:blipFill>
        <p:spPr>
          <a:xfrm>
            <a:off x="4191000" y="12401550"/>
            <a:ext cx="1571625" cy="512763"/>
          </a:xfrm>
          <a:prstGeom prst="rect">
            <a:avLst/>
          </a:prstGeom>
          <a:noFill/>
          <a:ln>
            <a:noFill/>
          </a:ln>
        </p:spPr>
      </p:pic>
      <p:pic>
        <p:nvPicPr>
          <p:cNvPr id="71" name="Google Shape;71;p33"/>
          <p:cNvPicPr preferRelativeResize="0"/>
          <p:nvPr/>
        </p:nvPicPr>
        <p:blipFill rotWithShape="1">
          <a:blip r:embed="rId16">
            <a:alphaModFix/>
          </a:blip>
          <a:srcRect/>
          <a:stretch/>
        </p:blipFill>
        <p:spPr>
          <a:xfrm>
            <a:off x="3121025" y="12295188"/>
            <a:ext cx="793750" cy="704850"/>
          </a:xfrm>
          <a:prstGeom prst="rect">
            <a:avLst/>
          </a:prstGeom>
          <a:noFill/>
          <a:ln>
            <a:noFill/>
          </a:ln>
        </p:spPr>
      </p:pic>
      <p:pic>
        <p:nvPicPr>
          <p:cNvPr id="72" name="Google Shape;72;p33"/>
          <p:cNvPicPr preferRelativeResize="0"/>
          <p:nvPr/>
        </p:nvPicPr>
        <p:blipFill rotWithShape="1">
          <a:blip r:embed="rId17">
            <a:alphaModFix/>
          </a:blip>
          <a:srcRect/>
          <a:stretch/>
        </p:blipFill>
        <p:spPr>
          <a:xfrm>
            <a:off x="574675" y="12147550"/>
            <a:ext cx="2439988" cy="1020763"/>
          </a:xfrm>
          <a:prstGeom prst="rect">
            <a:avLst/>
          </a:prstGeom>
          <a:noFill/>
          <a:ln>
            <a:noFill/>
          </a:ln>
        </p:spPr>
      </p:pic>
      <p:sp>
        <p:nvSpPr>
          <p:cNvPr id="73" name="Google Shape;73;p33"/>
          <p:cNvSpPr txBox="1">
            <a:spLocks noGrp="1"/>
          </p:cNvSpPr>
          <p:nvPr>
            <p:ph type="title"/>
          </p:nvPr>
        </p:nvSpPr>
        <p:spPr>
          <a:xfrm>
            <a:off x="3652838" y="0"/>
            <a:ext cx="19507200" cy="3673475"/>
          </a:xfrm>
          <a:prstGeom prst="rect">
            <a:avLst/>
          </a:prstGeom>
          <a:noFill/>
          <a:ln>
            <a:noFill/>
          </a:ln>
        </p:spPr>
        <p:txBody>
          <a:bodyPr spcFirstLastPara="1" wrap="square" lIns="50800" tIns="50800" rIns="50800" bIns="50800" anchor="b" anchorCtr="0">
            <a:noAutofit/>
          </a:bodyPr>
          <a:lstStyle>
            <a:lvl1pPr marR="0" lvl="0"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1pPr>
            <a:lvl2pPr marR="0" lvl="1"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2pPr>
            <a:lvl3pPr marR="0" lvl="2"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3pPr>
            <a:lvl4pPr marR="0" lvl="3"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4pPr>
            <a:lvl5pPr marR="0" lvl="4"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5pPr>
            <a:lvl6pPr marR="0" lvl="5"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6pPr>
            <a:lvl7pPr marR="0" lvl="6"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7pPr>
            <a:lvl8pPr marR="0" lvl="7"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8pPr>
            <a:lvl9pPr marR="0" lvl="8" algn="l" rtl="0">
              <a:lnSpc>
                <a:spcPct val="80000"/>
              </a:lnSpc>
              <a:spcBef>
                <a:spcPts val="0"/>
              </a:spcBef>
              <a:spcAft>
                <a:spcPts val="0"/>
              </a:spcAft>
              <a:buSzPts val="1400"/>
              <a:buNone/>
              <a:defRPr sz="11600" b="1" i="0" u="none" strike="noStrike" cap="none">
                <a:solidFill>
                  <a:srgbClr val="000000"/>
                </a:solidFill>
                <a:latin typeface="Helvetica Neue"/>
                <a:ea typeface="Helvetica Neue"/>
                <a:cs typeface="Helvetica Neue"/>
                <a:sym typeface="Helvetica Neue"/>
              </a:defRPr>
            </a:lvl9pPr>
          </a:lstStyle>
          <a:p>
            <a:endParaRPr/>
          </a:p>
        </p:txBody>
      </p:sp>
      <p:sp>
        <p:nvSpPr>
          <p:cNvPr id="74" name="Google Shape;74;p33"/>
          <p:cNvSpPr txBox="1">
            <a:spLocks noGrp="1"/>
          </p:cNvSpPr>
          <p:nvPr>
            <p:ph type="body" idx="1"/>
          </p:nvPr>
        </p:nvSpPr>
        <p:spPr>
          <a:xfrm>
            <a:off x="13609638" y="4876800"/>
            <a:ext cx="9550400" cy="8839200"/>
          </a:xfrm>
          <a:prstGeom prst="rect">
            <a:avLst/>
          </a:prstGeom>
          <a:noFill/>
          <a:ln>
            <a:noFill/>
          </a:ln>
        </p:spPr>
        <p:txBody>
          <a:bodyPr spcFirstLastPara="1" wrap="square" lIns="50800" tIns="50800" rIns="50800" bIns="50800" anchor="t" anchorCtr="0">
            <a:noAutofit/>
          </a:bodyPr>
          <a:lstStyle>
            <a:lvl1pPr marL="457200" marR="0" lvl="0"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1pPr>
            <a:lvl2pPr marL="914400" marR="0" lvl="1"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2pPr>
            <a:lvl3pPr marL="1371600" marR="0" lvl="2"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3pPr>
            <a:lvl4pPr marL="1828800" marR="0" lvl="3"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4pPr>
            <a:lvl5pPr marL="2286000" marR="0" lvl="4" indent="-228600" algn="l" rtl="0">
              <a:spcBef>
                <a:spcPts val="0"/>
              </a:spcBef>
              <a:spcAft>
                <a:spcPts val="0"/>
              </a:spcAft>
              <a:buSzPts val="1400"/>
              <a:buNone/>
              <a:defRPr sz="5500" b="1" i="0" u="none" strike="noStrike" cap="none">
                <a:solidFill>
                  <a:srgbClr val="000000"/>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9pPr>
          </a:lstStyle>
          <a:p>
            <a:endParaRPr/>
          </a:p>
        </p:txBody>
      </p:sp>
      <p:sp>
        <p:nvSpPr>
          <p:cNvPr id="75" name="Google Shape;75;p33"/>
          <p:cNvSpPr txBox="1">
            <a:spLocks noGrp="1"/>
          </p:cNvSpPr>
          <p:nvPr>
            <p:ph type="sldNum" idx="12"/>
          </p:nvPr>
        </p:nvSpPr>
        <p:spPr>
          <a:xfrm>
            <a:off x="11999913" y="13079413"/>
            <a:ext cx="369887" cy="374650"/>
          </a:xfrm>
          <a:prstGeom prst="rect">
            <a:avLst/>
          </a:prstGeom>
          <a:noFill/>
          <a:ln>
            <a:noFill/>
          </a:ln>
        </p:spPr>
        <p:txBody>
          <a:bodyPr spcFirstLastPara="1" wrap="square" lIns="50800" tIns="50800" rIns="50800" bIns="50800" anchor="b" anchorCtr="0">
            <a:noAutofit/>
          </a:bodyPr>
          <a:lstStyle>
            <a:lvl1pPr marL="0" marR="0" lvl="0"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1pPr>
            <a:lvl2pPr marL="0" marR="0" lvl="1"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2pPr>
            <a:lvl3pPr marL="0" marR="0" lvl="2"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3pPr>
            <a:lvl4pPr marL="0" marR="0" lvl="3"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4pPr>
            <a:lvl5pPr marL="0" marR="0" lvl="4"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5pPr>
            <a:lvl6pPr marL="0" marR="0" lvl="5"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6pPr>
            <a:lvl7pPr marL="0" marR="0" lvl="6"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7pPr>
            <a:lvl8pPr marL="0" marR="0" lvl="7"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8pPr>
            <a:lvl9pPr marL="0" marR="0" lvl="8" indent="0" algn="ctr" rtl="0">
              <a:spcBef>
                <a:spcPts val="0"/>
              </a:spcBef>
              <a:spcAft>
                <a:spcPts val="0"/>
              </a:spcAft>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s://www.facebook.com/gilmanscholarshipprogram/" TargetMode="External"/><Relationship Id="rId7" Type="http://schemas.openxmlformats.org/officeDocument/2006/relationships/hyperlink" Target="https://www.youtube.com/gilmanscholarship"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26.png"/><Relationship Id="rId11" Type="http://schemas.openxmlformats.org/officeDocument/2006/relationships/image" Target="../media/image29.jpg"/><Relationship Id="rId5" Type="http://schemas.openxmlformats.org/officeDocument/2006/relationships/hyperlink" Target="https://twitter.com/GilmanProgram?ref_src=twsrc%5Egoogle%7Ctwcamp%5Eserp%7Ctwgr%5Eauthor" TargetMode="Externa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hyperlink" Target="https://www.instagram.com/gilmanscholarship/?hl=en"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nam10.safelinks.protection.outlook.com/?url=https%3A%2F%2Ftravel.state.gov%2Fcontent%2Ftravel%2Fen%2Ftraveladvisories%2Ftraveladvisories.html%2F&amp;data=04%7C01%7CJZarazua%40iie.org%7C4ce4c3752e0a4fd3418b08da00799419%7C9553a3e2181944e2bbc7c78ac77d22a3%7C1%7C0%7C637822819825303519%7CUnknown%7CTWFpbGZsb3d8eyJWIjoiMC4wLjAwMDAiLCJQIjoiV2luMzIiLCJBTiI6Ik1haWwiLCJXVCI6Mn0%3D%7C3000&amp;sdata=xjP0x%2FQcxPjjrlUHSHEkLTx6FpKX6gLwTKUyadupJBg%3D&amp;reserved=0"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nam10.safelinks.protection.outlook.com/?url=https%3A%2F%2Fwww.gilmanscholarship.org%2Fapplicants%2Fgilman-updates-faqs%2F%231644960394458-333c850f-37b4&amp;data=04%7C01%7CJZarazua%40iie.org%7C4ce4c3752e0a4fd3418b08da00799419%7C9553a3e2181944e2bbc7c78ac77d22a3%7C1%7C0%7C637822819825303519%7CUnknown%7CTWFpbGZsb3d8eyJWIjoiMC4wLjAwMDAiLCJQIjoiV2luMzIiLCJBTiI6Ik1haWwiLCJXVCI6Mn0%3D%7C3000&amp;sdata=zu58LkqkQaJ%2BIJh4bdDCymbssKibwgPz%2Bve0thJ%2F1LY%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b="0" i="0" u="none" strike="noStrike" cap="none">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
        <p:nvSpPr>
          <p:cNvPr id="128" name="Google Shape;128;p1"/>
          <p:cNvSpPr/>
          <p:nvPr/>
        </p:nvSpPr>
        <p:spPr>
          <a:xfrm>
            <a:off x="1397000" y="9023350"/>
            <a:ext cx="533400" cy="55563"/>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29" name="Google Shape;129;p1"/>
          <p:cNvSpPr txBox="1"/>
          <p:nvPr/>
        </p:nvSpPr>
        <p:spPr>
          <a:xfrm>
            <a:off x="1249363" y="6221413"/>
            <a:ext cx="21923375" cy="1595437"/>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9700" b="1" i="0" u="none" strike="noStrike" cap="none">
                <a:solidFill>
                  <a:srgbClr val="FFFFFF"/>
                </a:solidFill>
                <a:latin typeface="Calibri"/>
                <a:ea typeface="Calibri"/>
                <a:cs typeface="Calibri"/>
                <a:sym typeface="Calibri"/>
              </a:rPr>
              <a:t>Scholarships to Study &amp; Intern Abroad</a:t>
            </a:r>
            <a:endParaRPr/>
          </a:p>
        </p:txBody>
      </p:sp>
      <p:sp>
        <p:nvSpPr>
          <p:cNvPr id="130" name="Google Shape;130;p1"/>
          <p:cNvSpPr txBox="1"/>
          <p:nvPr/>
        </p:nvSpPr>
        <p:spPr>
          <a:xfrm>
            <a:off x="1325563" y="7597775"/>
            <a:ext cx="13593762" cy="949325"/>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500" b="0" i="0" u="none" strike="noStrike" cap="none">
                <a:solidFill>
                  <a:srgbClr val="AEA074"/>
                </a:solidFill>
                <a:latin typeface="Calibri"/>
                <a:ea typeface="Calibri"/>
                <a:cs typeface="Calibri"/>
                <a:sym typeface="Calibri"/>
              </a:rPr>
              <a:t>Program Overview, Eligibility, Application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0"/>
          <p:cNvSpPr txBox="1"/>
          <p:nvPr/>
        </p:nvSpPr>
        <p:spPr>
          <a:xfrm>
            <a:off x="1343025" y="679450"/>
            <a:ext cx="14590713" cy="1119188"/>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Gilman-McCain Scholarship Eligibility</a:t>
            </a:r>
            <a:endParaRPr/>
          </a:p>
        </p:txBody>
      </p:sp>
      <p:sp>
        <p:nvSpPr>
          <p:cNvPr id="210" name="Google Shape;210;p10"/>
          <p:cNvSpPr txBox="1"/>
          <p:nvPr/>
        </p:nvSpPr>
        <p:spPr>
          <a:xfrm>
            <a:off x="1343025" y="2740025"/>
            <a:ext cx="14590713" cy="8227893"/>
          </a:xfrm>
          <a:prstGeom prst="rect">
            <a:avLst/>
          </a:prstGeom>
          <a:noFill/>
          <a:ln>
            <a:noFill/>
          </a:ln>
        </p:spPr>
        <p:txBody>
          <a:bodyPr spcFirstLastPara="1" wrap="square" lIns="50800" tIns="50800" rIns="50800" bIns="50800" anchor="t" anchorCtr="0">
            <a:spAutoFit/>
          </a:bodyPr>
          <a:lstStyle/>
          <a:p>
            <a:pPr marL="457200" marR="0" lvl="0" indent="-457200" algn="l" rtl="0">
              <a:spcBef>
                <a:spcPts val="0"/>
              </a:spcBef>
              <a:spcAft>
                <a:spcPts val="0"/>
              </a:spcAft>
              <a:buClr>
                <a:srgbClr val="988C65"/>
              </a:buClr>
              <a:buSzPts val="4400"/>
              <a:buFont typeface="Arial"/>
              <a:buChar char="•"/>
            </a:pPr>
            <a:r>
              <a:rPr lang="en-US" sz="4400">
                <a:solidFill>
                  <a:srgbClr val="1A3B60"/>
                </a:solidFill>
                <a:latin typeface="Calibri"/>
                <a:ea typeface="Calibri"/>
                <a:cs typeface="Calibri"/>
                <a:sym typeface="Calibri"/>
              </a:rPr>
              <a:t>U.S. citizen</a:t>
            </a:r>
            <a:endParaRPr/>
          </a:p>
          <a:p>
            <a:pPr marL="457200" marR="0" lvl="0" indent="-457200" algn="l" rtl="0">
              <a:spcBef>
                <a:spcPts val="1200"/>
              </a:spcBef>
              <a:spcAft>
                <a:spcPts val="0"/>
              </a:spcAft>
              <a:buClr>
                <a:srgbClr val="988C65"/>
              </a:buClr>
              <a:buSzPts val="4400"/>
              <a:buFont typeface="Arial"/>
              <a:buChar char="•"/>
            </a:pPr>
            <a:r>
              <a:rPr lang="en-US" sz="4400">
                <a:solidFill>
                  <a:srgbClr val="1A3B60"/>
                </a:solidFill>
                <a:latin typeface="Calibri"/>
                <a:ea typeface="Calibri"/>
                <a:cs typeface="Calibri"/>
                <a:sym typeface="Calibri"/>
              </a:rPr>
              <a:t>Undergraduate student</a:t>
            </a:r>
            <a:endParaRPr/>
          </a:p>
          <a:p>
            <a:pPr marL="457200" marR="0" lvl="0" indent="-457200" algn="l" rtl="0">
              <a:spcBef>
                <a:spcPts val="1200"/>
              </a:spcBef>
              <a:spcAft>
                <a:spcPts val="0"/>
              </a:spcAft>
              <a:buClr>
                <a:srgbClr val="988C65"/>
              </a:buClr>
              <a:buSzPts val="4400"/>
              <a:buFont typeface="Arial"/>
              <a:buChar char="•"/>
            </a:pPr>
            <a:r>
              <a:rPr lang="en-US" sz="4400">
                <a:solidFill>
                  <a:srgbClr val="1A3B60"/>
                </a:solidFill>
                <a:latin typeface="Calibri"/>
                <a:ea typeface="Calibri"/>
                <a:cs typeface="Calibri"/>
                <a:sym typeface="Calibri"/>
              </a:rPr>
              <a:t>Credit-bearing program</a:t>
            </a:r>
            <a:endParaRPr/>
          </a:p>
          <a:p>
            <a:pPr marL="457200" marR="0" lvl="0" indent="-457200" algn="l" rtl="0">
              <a:spcBef>
                <a:spcPts val="1200"/>
              </a:spcBef>
              <a:spcAft>
                <a:spcPts val="0"/>
              </a:spcAft>
              <a:buClr>
                <a:srgbClr val="988C65"/>
              </a:buClr>
              <a:buSzPts val="4400"/>
              <a:buFont typeface="Arial"/>
              <a:buChar char="•"/>
            </a:pPr>
            <a:r>
              <a:rPr lang="en-US" sz="4400">
                <a:solidFill>
                  <a:srgbClr val="1A3B60"/>
                </a:solidFill>
                <a:latin typeface="Calibri"/>
                <a:ea typeface="Calibri"/>
                <a:cs typeface="Calibri"/>
                <a:sym typeface="Calibri"/>
              </a:rPr>
              <a:t>In a Travel Advisory level 1 or 2 country, or </a:t>
            </a:r>
            <a:br>
              <a:rPr lang="en-US" sz="4400">
                <a:solidFill>
                  <a:srgbClr val="1A3B60"/>
                </a:solidFill>
                <a:latin typeface="Calibri"/>
                <a:ea typeface="Calibri"/>
                <a:cs typeface="Calibri"/>
                <a:sym typeface="Calibri"/>
              </a:rPr>
            </a:br>
            <a:r>
              <a:rPr lang="en-US" sz="4400">
                <a:solidFill>
                  <a:srgbClr val="1A3B60"/>
                </a:solidFill>
                <a:latin typeface="Calibri"/>
                <a:ea typeface="Calibri"/>
                <a:cs typeface="Calibri"/>
                <a:sym typeface="Calibri"/>
              </a:rPr>
              <a:t>level 3 approved exception</a:t>
            </a:r>
            <a:endParaRPr/>
          </a:p>
          <a:p>
            <a:pPr marL="457200" marR="0" lvl="0" indent="-457200" algn="l" rtl="0">
              <a:spcBef>
                <a:spcPts val="1200"/>
              </a:spcBef>
              <a:spcAft>
                <a:spcPts val="0"/>
              </a:spcAft>
              <a:buClr>
                <a:srgbClr val="988C65"/>
              </a:buClr>
              <a:buSzPts val="4400"/>
              <a:buFont typeface="Arial"/>
              <a:buChar char="•"/>
            </a:pPr>
            <a:r>
              <a:rPr lang="en-US" sz="4400">
                <a:solidFill>
                  <a:srgbClr val="1A3B60"/>
                </a:solidFill>
                <a:latin typeface="Calibri"/>
                <a:ea typeface="Calibri"/>
                <a:cs typeface="Calibri"/>
                <a:sym typeface="Calibri"/>
              </a:rPr>
              <a:t>No minimum length requirement!</a:t>
            </a:r>
            <a:endParaRPr/>
          </a:p>
          <a:p>
            <a:pPr marL="457200" marR="0" lvl="0" indent="-457200" algn="l" rtl="0">
              <a:spcBef>
                <a:spcPts val="1200"/>
              </a:spcBef>
              <a:spcAft>
                <a:spcPts val="0"/>
              </a:spcAft>
              <a:buClr>
                <a:srgbClr val="988C65"/>
              </a:buClr>
              <a:buSzPts val="4400"/>
              <a:buFont typeface="Arial"/>
              <a:buChar char="•"/>
            </a:pPr>
            <a:r>
              <a:rPr lang="en-US" sz="4400" b="1">
                <a:solidFill>
                  <a:srgbClr val="1A3B60"/>
                </a:solidFill>
                <a:latin typeface="Calibri"/>
                <a:ea typeface="Calibri"/>
                <a:cs typeface="Calibri"/>
                <a:sym typeface="Calibri"/>
              </a:rPr>
              <a:t>Recipient of any type of Title IV federal financial aid</a:t>
            </a:r>
            <a:endParaRPr sz="4800" b="1">
              <a:solidFill>
                <a:srgbClr val="1A3B60"/>
              </a:solidFill>
              <a:latin typeface="Calibri"/>
              <a:ea typeface="Calibri"/>
              <a:cs typeface="Calibri"/>
              <a:sym typeface="Calibri"/>
            </a:endParaRPr>
          </a:p>
          <a:p>
            <a:pPr marL="457200" marR="0" lvl="0" indent="-457200" algn="l" rtl="0">
              <a:spcBef>
                <a:spcPts val="1200"/>
              </a:spcBef>
              <a:spcAft>
                <a:spcPts val="0"/>
              </a:spcAft>
              <a:buClr>
                <a:srgbClr val="988C65"/>
              </a:buClr>
              <a:buSzPts val="3200"/>
              <a:buFont typeface="Arial"/>
              <a:buChar char="•"/>
            </a:pPr>
            <a:r>
              <a:rPr lang="en-US" sz="3200">
                <a:solidFill>
                  <a:srgbClr val="002C6A"/>
                </a:solidFill>
                <a:latin typeface="Calibri"/>
                <a:ea typeface="Calibri"/>
                <a:cs typeface="Calibri"/>
                <a:sym typeface="Calibri"/>
              </a:rPr>
              <a:t>Dependent (child or spouse) of active or activated United States military personnel during the time of application (including Air Force, Air Force Reserve, Air National Guard, Army, Army National Guard, Army Reserve, Coast Guard, Coast Guard Reserve, Marine Corps, Marine Corps Reserve, Navy, Navy Reserve, Space Force, NOAA Commissioned Corps, and USPHS Commissioned Corps)</a:t>
            </a:r>
            <a:endParaRPr sz="4000" b="1">
              <a:solidFill>
                <a:srgbClr val="1A3B60"/>
              </a:solidFill>
              <a:latin typeface="Calibri"/>
              <a:ea typeface="Calibri"/>
              <a:cs typeface="Calibri"/>
              <a:sym typeface="Calibri"/>
            </a:endParaRPr>
          </a:p>
        </p:txBody>
      </p:sp>
      <p:pic>
        <p:nvPicPr>
          <p:cNvPr id="211" name="Google Shape;211;p10"/>
          <p:cNvPicPr preferRelativeResize="0"/>
          <p:nvPr/>
        </p:nvPicPr>
        <p:blipFill rotWithShape="1">
          <a:blip r:embed="rId3">
            <a:alphaModFix/>
          </a:blip>
          <a:srcRect/>
          <a:stretch/>
        </p:blipFill>
        <p:spPr>
          <a:xfrm>
            <a:off x="15933738" y="2820927"/>
            <a:ext cx="8066087" cy="8066087"/>
          </a:xfrm>
          <a:prstGeom prst="rect">
            <a:avLst/>
          </a:prstGeom>
          <a:noFill/>
          <a:ln>
            <a:noFill/>
          </a:ln>
        </p:spPr>
      </p:pic>
      <p:sp>
        <p:nvSpPr>
          <p:cNvPr id="212" name="Google Shape;212;p10"/>
          <p:cNvSpPr txBox="1"/>
          <p:nvPr/>
        </p:nvSpPr>
        <p:spPr>
          <a:xfrm>
            <a:off x="1358900" y="1798638"/>
            <a:ext cx="22263100" cy="841375"/>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r>
              <a:rPr lang="en-US" sz="4800">
                <a:solidFill>
                  <a:srgbClr val="707372"/>
                </a:solidFill>
                <a:latin typeface="Calibri"/>
                <a:ea typeface="Calibri"/>
                <a:cs typeface="Calibri"/>
                <a:sym typeface="Calibri"/>
              </a:rPr>
              <a:t>$5,000 for child or spousal dependents of active-duty service members </a:t>
            </a:r>
            <a:endParaRPr/>
          </a:p>
        </p:txBody>
      </p:sp>
      <p:sp>
        <p:nvSpPr>
          <p:cNvPr id="213" name="Google Shape;213;p10"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1"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
        <p:nvSpPr>
          <p:cNvPr id="219" name="Google Shape;219;p11"/>
          <p:cNvSpPr/>
          <p:nvPr/>
        </p:nvSpPr>
        <p:spPr>
          <a:xfrm>
            <a:off x="1397000" y="9023350"/>
            <a:ext cx="533400" cy="55563"/>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1"/>
          <p:cNvSpPr txBox="1"/>
          <p:nvPr/>
        </p:nvSpPr>
        <p:spPr>
          <a:xfrm>
            <a:off x="1249363" y="7427913"/>
            <a:ext cx="19611975" cy="1595437"/>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9700" b="1">
                <a:solidFill>
                  <a:srgbClr val="FFFFFF"/>
                </a:solidFill>
                <a:latin typeface="Calibri"/>
                <a:ea typeface="Calibri"/>
                <a:cs typeface="Calibri"/>
                <a:sym typeface="Calibri"/>
              </a:rPr>
              <a:t>Application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2"/>
          <p:cNvSpPr txBox="1"/>
          <p:nvPr/>
        </p:nvSpPr>
        <p:spPr>
          <a:xfrm>
            <a:off x="1343025" y="1438275"/>
            <a:ext cx="14590713"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2 Steps</a:t>
            </a:r>
            <a:endParaRPr/>
          </a:p>
        </p:txBody>
      </p:sp>
      <p:pic>
        <p:nvPicPr>
          <p:cNvPr id="226" name="Google Shape;226;p12" descr="Badge 1 with solid fill"/>
          <p:cNvPicPr preferRelativeResize="0"/>
          <p:nvPr/>
        </p:nvPicPr>
        <p:blipFill rotWithShape="1">
          <a:blip r:embed="rId3">
            <a:alphaModFix/>
          </a:blip>
          <a:srcRect/>
          <a:stretch/>
        </p:blipFill>
        <p:spPr>
          <a:xfrm>
            <a:off x="762000" y="3895725"/>
            <a:ext cx="5010150" cy="5010150"/>
          </a:xfrm>
          <a:prstGeom prst="rect">
            <a:avLst/>
          </a:prstGeom>
          <a:noFill/>
          <a:ln>
            <a:noFill/>
          </a:ln>
        </p:spPr>
      </p:pic>
      <p:pic>
        <p:nvPicPr>
          <p:cNvPr id="227" name="Google Shape;227;p12" descr="Badge with solid fill"/>
          <p:cNvPicPr preferRelativeResize="0"/>
          <p:nvPr/>
        </p:nvPicPr>
        <p:blipFill rotWithShape="1">
          <a:blip r:embed="rId4">
            <a:alphaModFix/>
          </a:blip>
          <a:srcRect/>
          <a:stretch/>
        </p:blipFill>
        <p:spPr>
          <a:xfrm>
            <a:off x="12234863" y="3895725"/>
            <a:ext cx="5010150" cy="5010150"/>
          </a:xfrm>
          <a:prstGeom prst="rect">
            <a:avLst/>
          </a:prstGeom>
          <a:noFill/>
          <a:ln>
            <a:noFill/>
          </a:ln>
        </p:spPr>
      </p:pic>
      <p:sp>
        <p:nvSpPr>
          <p:cNvPr id="228" name="Google Shape;228;p12"/>
          <p:cNvSpPr txBox="1"/>
          <p:nvPr/>
        </p:nvSpPr>
        <p:spPr>
          <a:xfrm>
            <a:off x="5772150" y="4359275"/>
            <a:ext cx="5434013" cy="841375"/>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4800" b="1">
                <a:solidFill>
                  <a:srgbClr val="1A3B60"/>
                </a:solidFill>
                <a:latin typeface="Calibri"/>
                <a:ea typeface="Calibri"/>
                <a:cs typeface="Calibri"/>
                <a:sym typeface="Calibri"/>
              </a:rPr>
              <a:t>Student Application</a:t>
            </a:r>
            <a:endParaRPr/>
          </a:p>
        </p:txBody>
      </p:sp>
      <p:sp>
        <p:nvSpPr>
          <p:cNvPr id="229" name="Google Shape;229;p12"/>
          <p:cNvSpPr txBox="1"/>
          <p:nvPr/>
        </p:nvSpPr>
        <p:spPr>
          <a:xfrm>
            <a:off x="17159288" y="4359275"/>
            <a:ext cx="6215062" cy="841375"/>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4800" b="1">
                <a:solidFill>
                  <a:srgbClr val="1A3B60"/>
                </a:solidFill>
                <a:latin typeface="Calibri"/>
                <a:ea typeface="Calibri"/>
                <a:cs typeface="Calibri"/>
                <a:sym typeface="Calibri"/>
              </a:rPr>
              <a:t>Advisor Certifications</a:t>
            </a:r>
            <a:endParaRPr/>
          </a:p>
        </p:txBody>
      </p:sp>
      <p:sp>
        <p:nvSpPr>
          <p:cNvPr id="230" name="Google Shape;230;p12"/>
          <p:cNvSpPr txBox="1"/>
          <p:nvPr/>
        </p:nvSpPr>
        <p:spPr>
          <a:xfrm>
            <a:off x="5772150" y="5405438"/>
            <a:ext cx="5905500" cy="3271837"/>
          </a:xfrm>
          <a:prstGeom prst="rect">
            <a:avLst/>
          </a:prstGeom>
          <a:noFill/>
          <a:ln>
            <a:noFill/>
          </a:ln>
        </p:spPr>
        <p:txBody>
          <a:bodyPr spcFirstLastPara="1" wrap="square" lIns="50800" tIns="50800" rIns="50800" bIns="50800" anchor="t" anchorCtr="0">
            <a:spAutoFit/>
          </a:bodyPr>
          <a:lstStyle/>
          <a:p>
            <a:pPr marL="457200" marR="0" lvl="0" indent="-457200" algn="l" rtl="0">
              <a:spcBef>
                <a:spcPts val="0"/>
              </a:spcBef>
              <a:spcAft>
                <a:spcPts val="0"/>
              </a:spcAft>
              <a:buClr>
                <a:srgbClr val="988C65"/>
              </a:buClr>
              <a:buSzPts val="4400"/>
              <a:buFont typeface="Arial"/>
              <a:buChar char="•"/>
            </a:pPr>
            <a:r>
              <a:rPr lang="en-US" sz="4400">
                <a:solidFill>
                  <a:srgbClr val="1A3B60"/>
                </a:solidFill>
                <a:latin typeface="Calibri"/>
                <a:ea typeface="Calibri"/>
                <a:cs typeface="Calibri"/>
                <a:sym typeface="Calibri"/>
              </a:rPr>
              <a:t>Abroad Program Info</a:t>
            </a:r>
            <a:endParaRPr/>
          </a:p>
          <a:p>
            <a:pPr marL="457200" marR="0" lvl="0" indent="-457200" algn="l" rtl="0">
              <a:spcBef>
                <a:spcPts val="1200"/>
              </a:spcBef>
              <a:spcAft>
                <a:spcPts val="0"/>
              </a:spcAft>
              <a:buClr>
                <a:srgbClr val="988C65"/>
              </a:buClr>
              <a:buSzPts val="4400"/>
              <a:buFont typeface="Arial"/>
              <a:buChar char="•"/>
            </a:pPr>
            <a:r>
              <a:rPr lang="en-US" sz="4400">
                <a:solidFill>
                  <a:srgbClr val="1A3B60"/>
                </a:solidFill>
                <a:latin typeface="Calibri"/>
                <a:ea typeface="Calibri"/>
                <a:cs typeface="Calibri"/>
                <a:sym typeface="Calibri"/>
              </a:rPr>
              <a:t>Essays</a:t>
            </a:r>
            <a:endParaRPr/>
          </a:p>
          <a:p>
            <a:pPr marL="457200" marR="0" lvl="0" indent="-457200" algn="l" rtl="0">
              <a:spcBef>
                <a:spcPts val="1200"/>
              </a:spcBef>
              <a:spcAft>
                <a:spcPts val="0"/>
              </a:spcAft>
              <a:buClr>
                <a:srgbClr val="988C65"/>
              </a:buClr>
              <a:buSzPts val="4400"/>
              <a:buFont typeface="Arial"/>
              <a:buChar char="•"/>
            </a:pPr>
            <a:r>
              <a:rPr lang="en-US" sz="4400">
                <a:solidFill>
                  <a:srgbClr val="1A3B60"/>
                </a:solidFill>
                <a:latin typeface="Calibri"/>
                <a:ea typeface="Calibri"/>
                <a:cs typeface="Calibri"/>
                <a:sym typeface="Calibri"/>
              </a:rPr>
              <a:t>Unofficial Transcript(s)</a:t>
            </a:r>
            <a:endParaRPr/>
          </a:p>
          <a:p>
            <a:pPr marL="457200" marR="0" lvl="0" indent="-457200" algn="l" rtl="0">
              <a:spcBef>
                <a:spcPts val="1200"/>
              </a:spcBef>
              <a:spcAft>
                <a:spcPts val="0"/>
              </a:spcAft>
              <a:buClr>
                <a:srgbClr val="988C65"/>
              </a:buClr>
              <a:buSzPts val="4400"/>
              <a:buFont typeface="Arial"/>
              <a:buChar char="•"/>
            </a:pPr>
            <a:r>
              <a:rPr lang="en-US" sz="4400">
                <a:solidFill>
                  <a:srgbClr val="1A3B60"/>
                </a:solidFill>
                <a:latin typeface="Calibri"/>
                <a:ea typeface="Calibri"/>
                <a:cs typeface="Calibri"/>
                <a:sym typeface="Calibri"/>
              </a:rPr>
              <a:t>Select Advisors</a:t>
            </a:r>
            <a:endParaRPr/>
          </a:p>
        </p:txBody>
      </p:sp>
      <p:sp>
        <p:nvSpPr>
          <p:cNvPr id="231" name="Google Shape;231;p12"/>
          <p:cNvSpPr txBox="1"/>
          <p:nvPr/>
        </p:nvSpPr>
        <p:spPr>
          <a:xfrm>
            <a:off x="17159288" y="5405438"/>
            <a:ext cx="5905500" cy="1609725"/>
          </a:xfrm>
          <a:prstGeom prst="rect">
            <a:avLst/>
          </a:prstGeom>
          <a:noFill/>
          <a:ln>
            <a:noFill/>
          </a:ln>
        </p:spPr>
        <p:txBody>
          <a:bodyPr spcFirstLastPara="1" wrap="square" lIns="50800" tIns="50800" rIns="50800" bIns="50800" anchor="t" anchorCtr="0">
            <a:spAutoFit/>
          </a:bodyPr>
          <a:lstStyle/>
          <a:p>
            <a:pPr marL="457200" marR="0" lvl="0" indent="-457200" algn="l" rtl="0">
              <a:spcBef>
                <a:spcPts val="0"/>
              </a:spcBef>
              <a:spcAft>
                <a:spcPts val="0"/>
              </a:spcAft>
              <a:buClr>
                <a:srgbClr val="988C65"/>
              </a:buClr>
              <a:buSzPts val="4400"/>
              <a:buFont typeface="Arial"/>
              <a:buChar char="•"/>
            </a:pPr>
            <a:r>
              <a:rPr lang="en-US" sz="4400">
                <a:solidFill>
                  <a:srgbClr val="1A3B60"/>
                </a:solidFill>
                <a:latin typeface="Calibri"/>
                <a:ea typeface="Calibri"/>
                <a:cs typeface="Calibri"/>
                <a:sym typeface="Calibri"/>
              </a:rPr>
              <a:t>Study Abroad Advisor</a:t>
            </a:r>
            <a:endParaRPr/>
          </a:p>
          <a:p>
            <a:pPr marL="457200" marR="0" lvl="0" indent="-457200" algn="l" rtl="0">
              <a:spcBef>
                <a:spcPts val="1200"/>
              </a:spcBef>
              <a:spcAft>
                <a:spcPts val="0"/>
              </a:spcAft>
              <a:buClr>
                <a:srgbClr val="988C65"/>
              </a:buClr>
              <a:buSzPts val="4400"/>
              <a:buFont typeface="Arial"/>
              <a:buChar char="•"/>
            </a:pPr>
            <a:r>
              <a:rPr lang="en-US" sz="4400">
                <a:solidFill>
                  <a:srgbClr val="1A3B60"/>
                </a:solidFill>
                <a:latin typeface="Calibri"/>
                <a:ea typeface="Calibri"/>
                <a:cs typeface="Calibri"/>
                <a:sym typeface="Calibri"/>
              </a:rPr>
              <a:t>Financial Aid Advisor</a:t>
            </a:r>
            <a:endParaRPr/>
          </a:p>
        </p:txBody>
      </p:sp>
      <p:sp>
        <p:nvSpPr>
          <p:cNvPr id="232" name="Google Shape;232;p12"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3"/>
          <p:cNvSpPr txBox="1"/>
          <p:nvPr/>
        </p:nvSpPr>
        <p:spPr>
          <a:xfrm>
            <a:off x="2806700" y="7062788"/>
            <a:ext cx="5981700" cy="871537"/>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a:solidFill>
                  <a:srgbClr val="978D65"/>
                </a:solidFill>
                <a:latin typeface="Calibri"/>
                <a:ea typeface="Calibri"/>
                <a:cs typeface="Calibri"/>
                <a:sym typeface="Calibri"/>
              </a:rPr>
              <a:t>Personal Interview</a:t>
            </a:r>
            <a:endParaRPr/>
          </a:p>
        </p:txBody>
      </p:sp>
      <p:sp>
        <p:nvSpPr>
          <p:cNvPr id="238" name="Google Shape;238;p13"/>
          <p:cNvSpPr txBox="1"/>
          <p:nvPr/>
        </p:nvSpPr>
        <p:spPr>
          <a:xfrm>
            <a:off x="8791575" y="6673850"/>
            <a:ext cx="6478588" cy="871538"/>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5000" b="1">
                <a:solidFill>
                  <a:srgbClr val="978D65"/>
                </a:solidFill>
                <a:latin typeface="Calibri"/>
                <a:ea typeface="Calibri"/>
                <a:cs typeface="Calibri"/>
                <a:sym typeface="Calibri"/>
              </a:rPr>
              <a:t>You + Program + Goals</a:t>
            </a:r>
            <a:endParaRPr/>
          </a:p>
        </p:txBody>
      </p:sp>
      <p:sp>
        <p:nvSpPr>
          <p:cNvPr id="239" name="Google Shape;239;p13"/>
          <p:cNvSpPr txBox="1"/>
          <p:nvPr/>
        </p:nvSpPr>
        <p:spPr>
          <a:xfrm>
            <a:off x="8783638" y="7594600"/>
            <a:ext cx="6494462" cy="506413"/>
          </a:xfrm>
          <a:prstGeom prst="rect">
            <a:avLst/>
          </a:prstGeom>
          <a:noFill/>
          <a:ln>
            <a:noFill/>
          </a:ln>
        </p:spPr>
        <p:txBody>
          <a:bodyPr spcFirstLastPara="1" wrap="square" lIns="50800" tIns="50800" rIns="50800" bIns="50800" anchor="t" anchorCtr="0">
            <a:spAutoFit/>
          </a:bodyPr>
          <a:lstStyle/>
          <a:p>
            <a:pPr marL="0" marR="0" lvl="0" indent="0" algn="ctr" rtl="0">
              <a:lnSpc>
                <a:spcPct val="80000"/>
              </a:lnSpc>
              <a:spcBef>
                <a:spcPts val="0"/>
              </a:spcBef>
              <a:spcAft>
                <a:spcPts val="0"/>
              </a:spcAft>
              <a:buNone/>
            </a:pPr>
            <a:r>
              <a:rPr lang="en-US" sz="3200">
                <a:solidFill>
                  <a:srgbClr val="707372"/>
                </a:solidFill>
                <a:latin typeface="Calibri"/>
                <a:ea typeface="Calibri"/>
                <a:cs typeface="Calibri"/>
                <a:sym typeface="Calibri"/>
              </a:rPr>
              <a:t>(academic, professional, personal)</a:t>
            </a:r>
            <a:endParaRPr/>
          </a:p>
        </p:txBody>
      </p:sp>
      <p:sp>
        <p:nvSpPr>
          <p:cNvPr id="240" name="Google Shape;240;p13"/>
          <p:cNvSpPr txBox="1"/>
          <p:nvPr/>
        </p:nvSpPr>
        <p:spPr>
          <a:xfrm>
            <a:off x="15281275" y="7058025"/>
            <a:ext cx="6196013" cy="871538"/>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a:solidFill>
                  <a:srgbClr val="978D65"/>
                </a:solidFill>
                <a:latin typeface="Calibri"/>
                <a:ea typeface="Calibri"/>
                <a:cs typeface="Calibri"/>
                <a:sym typeface="Calibri"/>
              </a:rPr>
              <a:t>Meeting Challenges</a:t>
            </a:r>
            <a:endParaRPr/>
          </a:p>
        </p:txBody>
      </p:sp>
      <p:cxnSp>
        <p:nvCxnSpPr>
          <p:cNvPr id="241" name="Google Shape;241;p13"/>
          <p:cNvCxnSpPr/>
          <p:nvPr/>
        </p:nvCxnSpPr>
        <p:spPr>
          <a:xfrm rot="10800000">
            <a:off x="8915400" y="5446713"/>
            <a:ext cx="0" cy="4103687"/>
          </a:xfrm>
          <a:prstGeom prst="straightConnector1">
            <a:avLst/>
          </a:prstGeom>
          <a:noFill/>
          <a:ln w="19050" cap="flat" cmpd="sng">
            <a:solidFill>
              <a:srgbClr val="978D65"/>
            </a:solidFill>
            <a:prstDash val="solid"/>
            <a:miter lim="400000"/>
            <a:headEnd type="none" w="med" len="med"/>
            <a:tailEnd type="none" w="med" len="med"/>
          </a:ln>
        </p:spPr>
      </p:cxnSp>
      <p:cxnSp>
        <p:nvCxnSpPr>
          <p:cNvPr id="242" name="Google Shape;242;p13"/>
          <p:cNvCxnSpPr/>
          <p:nvPr/>
        </p:nvCxnSpPr>
        <p:spPr>
          <a:xfrm rot="10800000">
            <a:off x="15274925" y="5453063"/>
            <a:ext cx="0" cy="4103687"/>
          </a:xfrm>
          <a:prstGeom prst="straightConnector1">
            <a:avLst/>
          </a:prstGeom>
          <a:noFill/>
          <a:ln w="19050" cap="flat" cmpd="sng">
            <a:solidFill>
              <a:srgbClr val="978D65"/>
            </a:solidFill>
            <a:prstDash val="solid"/>
            <a:miter lim="400000"/>
            <a:headEnd type="none" w="med" len="med"/>
            <a:tailEnd type="none" w="med" len="med"/>
          </a:ln>
        </p:spPr>
      </p:cxnSp>
      <p:sp>
        <p:nvSpPr>
          <p:cNvPr id="243" name="Google Shape;243;p13"/>
          <p:cNvSpPr txBox="1"/>
          <p:nvPr/>
        </p:nvSpPr>
        <p:spPr>
          <a:xfrm>
            <a:off x="2816225" y="1312863"/>
            <a:ext cx="18665825" cy="210185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i="1">
                <a:solidFill>
                  <a:srgbClr val="978D65"/>
                </a:solidFill>
                <a:latin typeface="Calibri"/>
                <a:ea typeface="Calibri"/>
                <a:cs typeface="Calibri"/>
                <a:sym typeface="Calibri"/>
              </a:rPr>
              <a:t>Essay #1</a:t>
            </a:r>
            <a:endParaRPr/>
          </a:p>
          <a:p>
            <a:pPr marL="0" marR="0" lvl="0" indent="0" algn="l" rtl="0">
              <a:spcBef>
                <a:spcPts val="0"/>
              </a:spcBef>
              <a:spcAft>
                <a:spcPts val="0"/>
              </a:spcAft>
              <a:buNone/>
            </a:pPr>
            <a:r>
              <a:rPr lang="en-US" sz="4000" b="1" i="1">
                <a:solidFill>
                  <a:srgbClr val="978D65"/>
                </a:solidFill>
                <a:latin typeface="Calibri"/>
                <a:ea typeface="Calibri"/>
                <a:cs typeface="Calibri"/>
                <a:sym typeface="Calibri"/>
              </a:rPr>
              <a:t>Required</a:t>
            </a:r>
            <a:endParaRPr/>
          </a:p>
          <a:p>
            <a:pPr marL="0" marR="0" lvl="0" indent="0" algn="l" rtl="0">
              <a:spcBef>
                <a:spcPts val="0"/>
              </a:spcBef>
              <a:spcAft>
                <a:spcPts val="0"/>
              </a:spcAft>
              <a:buNone/>
            </a:pPr>
            <a:r>
              <a:rPr lang="en-US" sz="4000" b="1" i="1">
                <a:solidFill>
                  <a:srgbClr val="978D65"/>
                </a:solidFill>
                <a:latin typeface="Calibri"/>
                <a:ea typeface="Calibri"/>
                <a:cs typeface="Calibri"/>
                <a:sym typeface="Calibri"/>
              </a:rPr>
              <a:t>Max. 7000 characters</a:t>
            </a:r>
            <a:endParaRPr/>
          </a:p>
        </p:txBody>
      </p:sp>
      <p:sp>
        <p:nvSpPr>
          <p:cNvPr id="244" name="Google Shape;244;p13"/>
          <p:cNvSpPr txBox="1"/>
          <p:nvPr/>
        </p:nvSpPr>
        <p:spPr>
          <a:xfrm>
            <a:off x="2795588" y="4078288"/>
            <a:ext cx="18667412" cy="1025525"/>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000" b="1">
                <a:solidFill>
                  <a:srgbClr val="1A3B60"/>
                </a:solidFill>
                <a:latin typeface="Calibri"/>
                <a:ea typeface="Calibri"/>
                <a:cs typeface="Calibri"/>
                <a:sym typeface="Calibri"/>
              </a:rPr>
              <a:t>Statement of Purpose</a:t>
            </a:r>
            <a:endParaRPr/>
          </a:p>
        </p:txBody>
      </p:sp>
      <p:cxnSp>
        <p:nvCxnSpPr>
          <p:cNvPr id="245" name="Google Shape;245;p13"/>
          <p:cNvCxnSpPr/>
          <p:nvPr/>
        </p:nvCxnSpPr>
        <p:spPr>
          <a:xfrm>
            <a:off x="2786063" y="5446713"/>
            <a:ext cx="18686462" cy="0"/>
          </a:xfrm>
          <a:prstGeom prst="straightConnector1">
            <a:avLst/>
          </a:prstGeom>
          <a:noFill/>
          <a:ln w="19050" cap="flat" cmpd="sng">
            <a:solidFill>
              <a:srgbClr val="978D65"/>
            </a:solidFill>
            <a:prstDash val="solid"/>
            <a:miter lim="400000"/>
            <a:headEnd type="none" w="med" len="med"/>
            <a:tailEnd type="none" w="med" len="med"/>
          </a:ln>
        </p:spPr>
      </p:cxnSp>
      <p:cxnSp>
        <p:nvCxnSpPr>
          <p:cNvPr id="246" name="Google Shape;246;p13"/>
          <p:cNvCxnSpPr/>
          <p:nvPr/>
        </p:nvCxnSpPr>
        <p:spPr>
          <a:xfrm>
            <a:off x="2786063" y="9561513"/>
            <a:ext cx="18686462" cy="0"/>
          </a:xfrm>
          <a:prstGeom prst="straightConnector1">
            <a:avLst/>
          </a:prstGeom>
          <a:noFill/>
          <a:ln w="19050" cap="flat" cmpd="sng">
            <a:solidFill>
              <a:srgbClr val="978D65"/>
            </a:solidFill>
            <a:prstDash val="solid"/>
            <a:miter lim="400000"/>
            <a:headEnd type="none" w="med" len="med"/>
            <a:tailEnd type="none" w="med" len="med"/>
          </a:ln>
        </p:spPr>
      </p:cxnSp>
      <p:sp>
        <p:nvSpPr>
          <p:cNvPr id="247" name="Google Shape;247;p13"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4"/>
          <p:cNvSpPr txBox="1"/>
          <p:nvPr/>
        </p:nvSpPr>
        <p:spPr>
          <a:xfrm>
            <a:off x="1343025" y="1484313"/>
            <a:ext cx="14590713" cy="1025525"/>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000" b="1">
                <a:solidFill>
                  <a:srgbClr val="1A3B60"/>
                </a:solidFill>
                <a:latin typeface="Calibri"/>
                <a:ea typeface="Calibri"/>
                <a:cs typeface="Calibri"/>
                <a:sym typeface="Calibri"/>
              </a:rPr>
              <a:t>5 Questions to Ask Yourself</a:t>
            </a:r>
            <a:endParaRPr/>
          </a:p>
        </p:txBody>
      </p:sp>
      <p:sp>
        <p:nvSpPr>
          <p:cNvPr id="253" name="Google Shape;253;p14"/>
          <p:cNvSpPr txBox="1"/>
          <p:nvPr/>
        </p:nvSpPr>
        <p:spPr>
          <a:xfrm>
            <a:off x="1343025" y="4037013"/>
            <a:ext cx="20802600" cy="6257925"/>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r>
              <a:rPr lang="en-US" sz="4000" b="1">
                <a:solidFill>
                  <a:srgbClr val="1A3B60"/>
                </a:solidFill>
                <a:latin typeface="Calibri"/>
                <a:ea typeface="Calibri"/>
                <a:cs typeface="Calibri"/>
                <a:sym typeface="Calibri"/>
              </a:rPr>
              <a:t>1. </a:t>
            </a:r>
            <a:r>
              <a:rPr lang="en-US" sz="4000">
                <a:solidFill>
                  <a:srgbClr val="707372"/>
                </a:solidFill>
                <a:latin typeface="Calibri"/>
                <a:ea typeface="Calibri"/>
                <a:cs typeface="Calibri"/>
                <a:sym typeface="Calibri"/>
              </a:rPr>
              <a:t>Do you make a connection between your </a:t>
            </a:r>
            <a:r>
              <a:rPr lang="en-US" sz="4000" b="1">
                <a:solidFill>
                  <a:srgbClr val="1A3B60"/>
                </a:solidFill>
                <a:latin typeface="Calibri"/>
                <a:ea typeface="Calibri"/>
                <a:cs typeface="Calibri"/>
                <a:sym typeface="Calibri"/>
              </a:rPr>
              <a:t>program</a:t>
            </a:r>
            <a:r>
              <a:rPr lang="en-US" sz="4000">
                <a:solidFill>
                  <a:srgbClr val="707372"/>
                </a:solidFill>
                <a:latin typeface="Calibri"/>
                <a:ea typeface="Calibri"/>
                <a:cs typeface="Calibri"/>
                <a:sym typeface="Calibri"/>
              </a:rPr>
              <a:t> and goals?</a:t>
            </a:r>
            <a:endParaRPr/>
          </a:p>
          <a:p>
            <a:pPr marL="0" marR="0" lvl="0" indent="0" algn="l" rtl="0">
              <a:spcBef>
                <a:spcPts val="0"/>
              </a:spcBef>
              <a:spcAft>
                <a:spcPts val="0"/>
              </a:spcAft>
              <a:buNone/>
            </a:pPr>
            <a:endParaRPr sz="4000">
              <a:solidFill>
                <a:srgbClr val="707372"/>
              </a:solidFill>
              <a:latin typeface="Calibri"/>
              <a:ea typeface="Calibri"/>
              <a:cs typeface="Calibri"/>
              <a:sym typeface="Calibri"/>
            </a:endParaRPr>
          </a:p>
          <a:p>
            <a:pPr marL="0" marR="0" lvl="0" indent="0" algn="l" rtl="0">
              <a:spcBef>
                <a:spcPts val="0"/>
              </a:spcBef>
              <a:spcAft>
                <a:spcPts val="0"/>
              </a:spcAft>
              <a:buNone/>
            </a:pPr>
            <a:r>
              <a:rPr lang="en-US" sz="4000" b="1">
                <a:solidFill>
                  <a:srgbClr val="1A3B60"/>
                </a:solidFill>
                <a:latin typeface="Calibri"/>
                <a:ea typeface="Calibri"/>
                <a:cs typeface="Calibri"/>
                <a:sym typeface="Calibri"/>
              </a:rPr>
              <a:t>2. </a:t>
            </a:r>
            <a:r>
              <a:rPr lang="en-US" sz="4000">
                <a:solidFill>
                  <a:srgbClr val="707372"/>
                </a:solidFill>
                <a:latin typeface="Calibri"/>
                <a:ea typeface="Calibri"/>
                <a:cs typeface="Calibri"/>
                <a:sym typeface="Calibri"/>
              </a:rPr>
              <a:t>Do you make a connection between your </a:t>
            </a:r>
            <a:r>
              <a:rPr lang="en-US" sz="4000" b="1">
                <a:solidFill>
                  <a:srgbClr val="1A3B60"/>
                </a:solidFill>
                <a:latin typeface="Calibri"/>
                <a:ea typeface="Calibri"/>
                <a:cs typeface="Calibri"/>
                <a:sym typeface="Calibri"/>
              </a:rPr>
              <a:t>country</a:t>
            </a:r>
            <a:r>
              <a:rPr lang="en-US" sz="4000">
                <a:solidFill>
                  <a:srgbClr val="707372"/>
                </a:solidFill>
                <a:latin typeface="Calibri"/>
                <a:ea typeface="Calibri"/>
                <a:cs typeface="Calibri"/>
                <a:sym typeface="Calibri"/>
              </a:rPr>
              <a:t> and goals?</a:t>
            </a:r>
            <a:endParaRPr/>
          </a:p>
          <a:p>
            <a:pPr marL="0" marR="0" lvl="0" indent="0" algn="l" rtl="0">
              <a:spcBef>
                <a:spcPts val="0"/>
              </a:spcBef>
              <a:spcAft>
                <a:spcPts val="0"/>
              </a:spcAft>
              <a:buNone/>
            </a:pPr>
            <a:endParaRPr sz="4000">
              <a:solidFill>
                <a:srgbClr val="707372"/>
              </a:solidFill>
              <a:latin typeface="Calibri"/>
              <a:ea typeface="Calibri"/>
              <a:cs typeface="Calibri"/>
              <a:sym typeface="Calibri"/>
            </a:endParaRPr>
          </a:p>
          <a:p>
            <a:pPr marL="0" marR="0" lvl="0" indent="0" algn="l" rtl="0">
              <a:spcBef>
                <a:spcPts val="0"/>
              </a:spcBef>
              <a:spcAft>
                <a:spcPts val="0"/>
              </a:spcAft>
              <a:buNone/>
            </a:pPr>
            <a:r>
              <a:rPr lang="en-US" sz="4000" b="1">
                <a:solidFill>
                  <a:srgbClr val="1A3B60"/>
                </a:solidFill>
                <a:latin typeface="Calibri"/>
                <a:ea typeface="Calibri"/>
                <a:cs typeface="Calibri"/>
                <a:sym typeface="Calibri"/>
              </a:rPr>
              <a:t>3. </a:t>
            </a:r>
            <a:r>
              <a:rPr lang="en-US" sz="4000">
                <a:solidFill>
                  <a:srgbClr val="707372"/>
                </a:solidFill>
                <a:latin typeface="Calibri"/>
                <a:ea typeface="Calibri"/>
                <a:cs typeface="Calibri"/>
                <a:sym typeface="Calibri"/>
              </a:rPr>
              <a:t>Do you share how you will be </a:t>
            </a:r>
            <a:r>
              <a:rPr lang="en-US" sz="4000" b="1">
                <a:solidFill>
                  <a:srgbClr val="1A3B60"/>
                </a:solidFill>
                <a:latin typeface="Calibri"/>
                <a:ea typeface="Calibri"/>
                <a:cs typeface="Calibri"/>
                <a:sym typeface="Calibri"/>
              </a:rPr>
              <a:t>academically successful  </a:t>
            </a:r>
            <a:r>
              <a:rPr lang="en-US" sz="4000">
                <a:solidFill>
                  <a:srgbClr val="707372"/>
                </a:solidFill>
                <a:latin typeface="Calibri"/>
                <a:ea typeface="Calibri"/>
                <a:cs typeface="Calibri"/>
                <a:sym typeface="Calibri"/>
              </a:rPr>
              <a:t>on your program?</a:t>
            </a:r>
            <a:endParaRPr/>
          </a:p>
          <a:p>
            <a:pPr marL="0" marR="0" lvl="0" indent="0" algn="l" rtl="0">
              <a:spcBef>
                <a:spcPts val="0"/>
              </a:spcBef>
              <a:spcAft>
                <a:spcPts val="0"/>
              </a:spcAft>
              <a:buNone/>
            </a:pPr>
            <a:endParaRPr sz="4000">
              <a:solidFill>
                <a:srgbClr val="707372"/>
              </a:solidFill>
              <a:latin typeface="Calibri"/>
              <a:ea typeface="Calibri"/>
              <a:cs typeface="Calibri"/>
              <a:sym typeface="Calibri"/>
            </a:endParaRPr>
          </a:p>
          <a:p>
            <a:pPr marL="0" marR="0" lvl="0" indent="0" algn="l" rtl="0">
              <a:spcBef>
                <a:spcPts val="0"/>
              </a:spcBef>
              <a:spcAft>
                <a:spcPts val="0"/>
              </a:spcAft>
              <a:buNone/>
            </a:pPr>
            <a:r>
              <a:rPr lang="en-US" sz="4000" b="1">
                <a:solidFill>
                  <a:srgbClr val="1A3B60"/>
                </a:solidFill>
                <a:latin typeface="Calibri"/>
                <a:ea typeface="Calibri"/>
                <a:cs typeface="Calibri"/>
                <a:sym typeface="Calibri"/>
              </a:rPr>
              <a:t>4</a:t>
            </a:r>
            <a:r>
              <a:rPr lang="en-US" sz="4000" b="1">
                <a:solidFill>
                  <a:srgbClr val="707372"/>
                </a:solidFill>
                <a:latin typeface="Calibri"/>
                <a:ea typeface="Calibri"/>
                <a:cs typeface="Calibri"/>
                <a:sym typeface="Calibri"/>
              </a:rPr>
              <a:t>. </a:t>
            </a:r>
            <a:r>
              <a:rPr lang="en-US" sz="4000">
                <a:solidFill>
                  <a:srgbClr val="707372"/>
                </a:solidFill>
                <a:latin typeface="Calibri"/>
                <a:ea typeface="Calibri"/>
                <a:cs typeface="Calibri"/>
                <a:sym typeface="Calibri"/>
              </a:rPr>
              <a:t>Do you give </a:t>
            </a:r>
            <a:r>
              <a:rPr lang="en-US" sz="4000" b="1">
                <a:solidFill>
                  <a:srgbClr val="1A3B60"/>
                </a:solidFill>
                <a:latin typeface="Calibri"/>
                <a:ea typeface="Calibri"/>
                <a:cs typeface="Calibri"/>
                <a:sym typeface="Calibri"/>
              </a:rPr>
              <a:t>examples</a:t>
            </a:r>
            <a:r>
              <a:rPr lang="en-US" sz="4000">
                <a:solidFill>
                  <a:srgbClr val="707372"/>
                </a:solidFill>
                <a:latin typeface="Calibri"/>
                <a:ea typeface="Calibri"/>
                <a:cs typeface="Calibri"/>
                <a:sym typeface="Calibri"/>
              </a:rPr>
              <a:t> of your experiences, skills, and knowledge that you will use to meet program challenges?</a:t>
            </a:r>
            <a:endParaRPr/>
          </a:p>
          <a:p>
            <a:pPr marL="0" marR="0" lvl="0" indent="0" algn="l" rtl="0">
              <a:spcBef>
                <a:spcPts val="0"/>
              </a:spcBef>
              <a:spcAft>
                <a:spcPts val="0"/>
              </a:spcAft>
              <a:buNone/>
            </a:pPr>
            <a:endParaRPr sz="4000">
              <a:solidFill>
                <a:srgbClr val="707372"/>
              </a:solidFill>
              <a:latin typeface="Calibri"/>
              <a:ea typeface="Calibri"/>
              <a:cs typeface="Calibri"/>
              <a:sym typeface="Calibri"/>
            </a:endParaRPr>
          </a:p>
          <a:p>
            <a:pPr marL="0" marR="0" lvl="0" indent="0" algn="l" rtl="0">
              <a:spcBef>
                <a:spcPts val="0"/>
              </a:spcBef>
              <a:spcAft>
                <a:spcPts val="0"/>
              </a:spcAft>
              <a:buNone/>
            </a:pPr>
            <a:r>
              <a:rPr lang="en-US" sz="4000" b="1">
                <a:solidFill>
                  <a:srgbClr val="1A3B60"/>
                </a:solidFill>
                <a:latin typeface="Calibri"/>
                <a:ea typeface="Calibri"/>
                <a:cs typeface="Calibri"/>
                <a:sym typeface="Calibri"/>
              </a:rPr>
              <a:t>5. </a:t>
            </a:r>
            <a:r>
              <a:rPr lang="en-US" sz="4000">
                <a:solidFill>
                  <a:srgbClr val="707372"/>
                </a:solidFill>
                <a:latin typeface="Calibri"/>
                <a:ea typeface="Calibri"/>
                <a:cs typeface="Calibri"/>
                <a:sym typeface="Calibri"/>
              </a:rPr>
              <a:t>Do you address how this abroad experience will </a:t>
            </a:r>
            <a:r>
              <a:rPr lang="en-US" sz="4000" b="1">
                <a:solidFill>
                  <a:srgbClr val="1A3B60"/>
                </a:solidFill>
                <a:latin typeface="Calibri"/>
                <a:ea typeface="Calibri"/>
                <a:cs typeface="Calibri"/>
                <a:sym typeface="Calibri"/>
              </a:rPr>
              <a:t>impact</a:t>
            </a:r>
            <a:r>
              <a:rPr lang="en-US" sz="4000">
                <a:solidFill>
                  <a:srgbClr val="707372"/>
                </a:solidFill>
                <a:latin typeface="Calibri"/>
                <a:ea typeface="Calibri"/>
                <a:cs typeface="Calibri"/>
                <a:sym typeface="Calibri"/>
              </a:rPr>
              <a:t> your future?</a:t>
            </a:r>
            <a:endParaRPr/>
          </a:p>
        </p:txBody>
      </p:sp>
      <p:sp>
        <p:nvSpPr>
          <p:cNvPr id="254" name="Google Shape;254;p14"/>
          <p:cNvSpPr txBox="1"/>
          <p:nvPr/>
        </p:nvSpPr>
        <p:spPr>
          <a:xfrm>
            <a:off x="1343025" y="2609850"/>
            <a:ext cx="22261513" cy="781050"/>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r>
              <a:rPr lang="en-US" sz="4400">
                <a:solidFill>
                  <a:srgbClr val="707372"/>
                </a:solidFill>
                <a:latin typeface="Calibri"/>
                <a:ea typeface="Calibri"/>
                <a:cs typeface="Calibri"/>
                <a:sym typeface="Calibri"/>
              </a:rPr>
              <a:t>Statement of Purpose Essay</a:t>
            </a:r>
            <a:endParaRPr/>
          </a:p>
        </p:txBody>
      </p:sp>
      <p:sp>
        <p:nvSpPr>
          <p:cNvPr id="255" name="Google Shape;255;p14"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5"/>
          <p:cNvSpPr txBox="1"/>
          <p:nvPr/>
        </p:nvSpPr>
        <p:spPr>
          <a:xfrm>
            <a:off x="2806700" y="6292850"/>
            <a:ext cx="5981700" cy="2411413"/>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a:solidFill>
                  <a:srgbClr val="978D65"/>
                </a:solidFill>
                <a:latin typeface="Calibri"/>
                <a:ea typeface="Calibri"/>
                <a:cs typeface="Calibri"/>
                <a:sym typeface="Calibri"/>
              </a:rPr>
              <a:t>What it means to be a U.S. citizen while abroad</a:t>
            </a:r>
            <a:endParaRPr/>
          </a:p>
        </p:txBody>
      </p:sp>
      <p:sp>
        <p:nvSpPr>
          <p:cNvPr id="261" name="Google Shape;261;p15"/>
          <p:cNvSpPr txBox="1"/>
          <p:nvPr/>
        </p:nvSpPr>
        <p:spPr>
          <a:xfrm>
            <a:off x="8793163" y="6303963"/>
            <a:ext cx="6478587" cy="2411412"/>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5000" b="1">
                <a:solidFill>
                  <a:srgbClr val="978D65"/>
                </a:solidFill>
                <a:latin typeface="Calibri"/>
                <a:ea typeface="Calibri"/>
                <a:cs typeface="Calibri"/>
                <a:sym typeface="Calibri"/>
              </a:rPr>
              <a:t>How you will seek opportunities to be culturally engaged</a:t>
            </a:r>
            <a:endParaRPr/>
          </a:p>
        </p:txBody>
      </p:sp>
      <p:sp>
        <p:nvSpPr>
          <p:cNvPr id="262" name="Google Shape;262;p15"/>
          <p:cNvSpPr txBox="1"/>
          <p:nvPr/>
        </p:nvSpPr>
        <p:spPr>
          <a:xfrm>
            <a:off x="15281275" y="6288088"/>
            <a:ext cx="6196013" cy="2411412"/>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a:solidFill>
                  <a:srgbClr val="978D65"/>
                </a:solidFill>
                <a:latin typeface="Calibri"/>
                <a:ea typeface="Calibri"/>
                <a:cs typeface="Calibri"/>
                <a:sym typeface="Calibri"/>
              </a:rPr>
              <a:t>Seeking opportunities to have meaningful interactions</a:t>
            </a:r>
            <a:endParaRPr/>
          </a:p>
        </p:txBody>
      </p:sp>
      <p:cxnSp>
        <p:nvCxnSpPr>
          <p:cNvPr id="263" name="Google Shape;263;p15"/>
          <p:cNvCxnSpPr/>
          <p:nvPr/>
        </p:nvCxnSpPr>
        <p:spPr>
          <a:xfrm rot="10800000">
            <a:off x="8915400" y="5446713"/>
            <a:ext cx="0" cy="4103687"/>
          </a:xfrm>
          <a:prstGeom prst="straightConnector1">
            <a:avLst/>
          </a:prstGeom>
          <a:noFill/>
          <a:ln w="19050" cap="flat" cmpd="sng">
            <a:solidFill>
              <a:srgbClr val="978D65"/>
            </a:solidFill>
            <a:prstDash val="solid"/>
            <a:miter lim="400000"/>
            <a:headEnd type="none" w="med" len="med"/>
            <a:tailEnd type="none" w="med" len="med"/>
          </a:ln>
        </p:spPr>
      </p:cxnSp>
      <p:cxnSp>
        <p:nvCxnSpPr>
          <p:cNvPr id="264" name="Google Shape;264;p15"/>
          <p:cNvCxnSpPr/>
          <p:nvPr/>
        </p:nvCxnSpPr>
        <p:spPr>
          <a:xfrm rot="10800000">
            <a:off x="15274925" y="5453063"/>
            <a:ext cx="0" cy="4103687"/>
          </a:xfrm>
          <a:prstGeom prst="straightConnector1">
            <a:avLst/>
          </a:prstGeom>
          <a:noFill/>
          <a:ln w="19050" cap="flat" cmpd="sng">
            <a:solidFill>
              <a:srgbClr val="978D65"/>
            </a:solidFill>
            <a:prstDash val="solid"/>
            <a:miter lim="400000"/>
            <a:headEnd type="none" w="med" len="med"/>
            <a:tailEnd type="none" w="med" len="med"/>
          </a:ln>
        </p:spPr>
      </p:cxnSp>
      <p:sp>
        <p:nvSpPr>
          <p:cNvPr id="265" name="Google Shape;265;p15"/>
          <p:cNvSpPr txBox="1"/>
          <p:nvPr/>
        </p:nvSpPr>
        <p:spPr>
          <a:xfrm>
            <a:off x="2816225" y="1312863"/>
            <a:ext cx="18665825" cy="210185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i="1">
                <a:solidFill>
                  <a:srgbClr val="978D65"/>
                </a:solidFill>
                <a:latin typeface="Calibri"/>
                <a:ea typeface="Calibri"/>
                <a:cs typeface="Calibri"/>
                <a:sym typeface="Calibri"/>
              </a:rPr>
              <a:t>Essay #2</a:t>
            </a:r>
            <a:endParaRPr/>
          </a:p>
          <a:p>
            <a:pPr marL="0" marR="0" lvl="0" indent="0" algn="l" rtl="0">
              <a:spcBef>
                <a:spcPts val="0"/>
              </a:spcBef>
              <a:spcAft>
                <a:spcPts val="0"/>
              </a:spcAft>
              <a:buNone/>
            </a:pPr>
            <a:r>
              <a:rPr lang="en-US" sz="4000" b="1" i="1">
                <a:solidFill>
                  <a:srgbClr val="978D65"/>
                </a:solidFill>
                <a:latin typeface="Calibri"/>
                <a:ea typeface="Calibri"/>
                <a:cs typeface="Calibri"/>
                <a:sym typeface="Calibri"/>
              </a:rPr>
              <a:t>Required</a:t>
            </a:r>
            <a:endParaRPr/>
          </a:p>
          <a:p>
            <a:pPr marL="0" marR="0" lvl="0" indent="0" algn="l" rtl="0">
              <a:spcBef>
                <a:spcPts val="0"/>
              </a:spcBef>
              <a:spcAft>
                <a:spcPts val="0"/>
              </a:spcAft>
              <a:buNone/>
            </a:pPr>
            <a:r>
              <a:rPr lang="en-US" sz="4000" b="1" i="1">
                <a:solidFill>
                  <a:srgbClr val="978D65"/>
                </a:solidFill>
                <a:latin typeface="Calibri"/>
                <a:ea typeface="Calibri"/>
                <a:cs typeface="Calibri"/>
                <a:sym typeface="Calibri"/>
              </a:rPr>
              <a:t>Max. 3000 characters</a:t>
            </a:r>
            <a:endParaRPr/>
          </a:p>
        </p:txBody>
      </p:sp>
      <p:sp>
        <p:nvSpPr>
          <p:cNvPr id="266" name="Google Shape;266;p15"/>
          <p:cNvSpPr txBox="1"/>
          <p:nvPr/>
        </p:nvSpPr>
        <p:spPr>
          <a:xfrm>
            <a:off x="2795588" y="3375025"/>
            <a:ext cx="18667412" cy="1949450"/>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6000" b="1">
                <a:solidFill>
                  <a:srgbClr val="1A3B60"/>
                </a:solidFill>
                <a:latin typeface="Calibri"/>
                <a:ea typeface="Calibri"/>
                <a:cs typeface="Calibri"/>
                <a:sym typeface="Calibri"/>
              </a:rPr>
              <a:t>Community Impact:</a:t>
            </a:r>
            <a:endParaRPr/>
          </a:p>
          <a:p>
            <a:pPr marL="0" marR="0" lvl="0" indent="0" algn="ctr" rtl="0">
              <a:spcBef>
                <a:spcPts val="0"/>
              </a:spcBef>
              <a:spcAft>
                <a:spcPts val="0"/>
              </a:spcAft>
              <a:buNone/>
            </a:pPr>
            <a:r>
              <a:rPr lang="en-US" sz="6000" b="1">
                <a:solidFill>
                  <a:srgbClr val="1A3B60"/>
                </a:solidFill>
                <a:latin typeface="Calibri"/>
                <a:ea typeface="Calibri"/>
                <a:cs typeface="Calibri"/>
                <a:sym typeface="Calibri"/>
              </a:rPr>
              <a:t>Building Mutual Understanding Essay</a:t>
            </a:r>
            <a:endParaRPr/>
          </a:p>
        </p:txBody>
      </p:sp>
      <p:cxnSp>
        <p:nvCxnSpPr>
          <p:cNvPr id="267" name="Google Shape;267;p15"/>
          <p:cNvCxnSpPr/>
          <p:nvPr/>
        </p:nvCxnSpPr>
        <p:spPr>
          <a:xfrm>
            <a:off x="2786063" y="5446713"/>
            <a:ext cx="18686462" cy="0"/>
          </a:xfrm>
          <a:prstGeom prst="straightConnector1">
            <a:avLst/>
          </a:prstGeom>
          <a:noFill/>
          <a:ln w="19050" cap="flat" cmpd="sng">
            <a:solidFill>
              <a:srgbClr val="978D65"/>
            </a:solidFill>
            <a:prstDash val="solid"/>
            <a:miter lim="400000"/>
            <a:headEnd type="none" w="med" len="med"/>
            <a:tailEnd type="none" w="med" len="med"/>
          </a:ln>
        </p:spPr>
      </p:cxnSp>
      <p:cxnSp>
        <p:nvCxnSpPr>
          <p:cNvPr id="268" name="Google Shape;268;p15"/>
          <p:cNvCxnSpPr/>
          <p:nvPr/>
        </p:nvCxnSpPr>
        <p:spPr>
          <a:xfrm>
            <a:off x="2786063" y="9561513"/>
            <a:ext cx="18686462" cy="0"/>
          </a:xfrm>
          <a:prstGeom prst="straightConnector1">
            <a:avLst/>
          </a:prstGeom>
          <a:noFill/>
          <a:ln w="19050" cap="flat" cmpd="sng">
            <a:solidFill>
              <a:srgbClr val="978D65"/>
            </a:solidFill>
            <a:prstDash val="solid"/>
            <a:miter lim="400000"/>
            <a:headEnd type="none" w="med" len="med"/>
            <a:tailEnd type="none" w="med" len="med"/>
          </a:ln>
        </p:spPr>
      </p:cxnSp>
      <p:sp>
        <p:nvSpPr>
          <p:cNvPr id="269" name="Google Shape;269;p15"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6"/>
          <p:cNvSpPr txBox="1"/>
          <p:nvPr/>
        </p:nvSpPr>
        <p:spPr>
          <a:xfrm>
            <a:off x="1343025" y="1484313"/>
            <a:ext cx="14590713" cy="1025525"/>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000" b="1">
                <a:solidFill>
                  <a:srgbClr val="1A3B60"/>
                </a:solidFill>
                <a:latin typeface="Calibri"/>
                <a:ea typeface="Calibri"/>
                <a:cs typeface="Calibri"/>
                <a:sym typeface="Calibri"/>
              </a:rPr>
              <a:t>3 Questions to Ask Yourself</a:t>
            </a:r>
            <a:endParaRPr/>
          </a:p>
        </p:txBody>
      </p:sp>
      <p:sp>
        <p:nvSpPr>
          <p:cNvPr id="275" name="Google Shape;275;p16"/>
          <p:cNvSpPr txBox="1"/>
          <p:nvPr/>
        </p:nvSpPr>
        <p:spPr>
          <a:xfrm>
            <a:off x="1343025" y="4037013"/>
            <a:ext cx="22031325" cy="4411662"/>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r>
              <a:rPr lang="en-US" sz="4000" b="1">
                <a:solidFill>
                  <a:srgbClr val="1A3B60"/>
                </a:solidFill>
                <a:latin typeface="Calibri"/>
                <a:ea typeface="Calibri"/>
                <a:cs typeface="Calibri"/>
                <a:sym typeface="Calibri"/>
              </a:rPr>
              <a:t>1. </a:t>
            </a:r>
            <a:r>
              <a:rPr lang="en-US" sz="4000">
                <a:solidFill>
                  <a:srgbClr val="707372"/>
                </a:solidFill>
                <a:latin typeface="Calibri"/>
                <a:ea typeface="Calibri"/>
                <a:cs typeface="Calibri"/>
                <a:sym typeface="Calibri"/>
              </a:rPr>
              <a:t>Do you articulate how you will </a:t>
            </a:r>
            <a:r>
              <a:rPr lang="en-US" sz="4000" b="1">
                <a:solidFill>
                  <a:srgbClr val="1A3B60"/>
                </a:solidFill>
                <a:latin typeface="Calibri"/>
                <a:ea typeface="Calibri"/>
                <a:cs typeface="Calibri"/>
                <a:sym typeface="Calibri"/>
              </a:rPr>
              <a:t>represent</a:t>
            </a:r>
            <a:r>
              <a:rPr lang="en-US" sz="4000">
                <a:solidFill>
                  <a:srgbClr val="707372"/>
                </a:solidFill>
                <a:latin typeface="Calibri"/>
                <a:ea typeface="Calibri"/>
                <a:cs typeface="Calibri"/>
                <a:sym typeface="Calibri"/>
              </a:rPr>
              <a:t> the U.S. as a citizen diplomat while abroad?</a:t>
            </a:r>
            <a:endParaRPr/>
          </a:p>
          <a:p>
            <a:pPr marL="0" marR="0" lvl="0" indent="0" algn="l" rtl="0">
              <a:spcBef>
                <a:spcPts val="0"/>
              </a:spcBef>
              <a:spcAft>
                <a:spcPts val="0"/>
              </a:spcAft>
              <a:buNone/>
            </a:pPr>
            <a:endParaRPr sz="4000">
              <a:solidFill>
                <a:srgbClr val="707372"/>
              </a:solidFill>
              <a:latin typeface="Calibri"/>
              <a:ea typeface="Calibri"/>
              <a:cs typeface="Calibri"/>
              <a:sym typeface="Calibri"/>
            </a:endParaRPr>
          </a:p>
          <a:p>
            <a:pPr marL="0" marR="0" lvl="0" indent="0" algn="l" rtl="0">
              <a:spcBef>
                <a:spcPts val="0"/>
              </a:spcBef>
              <a:spcAft>
                <a:spcPts val="0"/>
              </a:spcAft>
              <a:buNone/>
            </a:pPr>
            <a:r>
              <a:rPr lang="en-US" sz="4000" b="1">
                <a:solidFill>
                  <a:srgbClr val="1A3B60"/>
                </a:solidFill>
                <a:latin typeface="Calibri"/>
                <a:ea typeface="Calibri"/>
                <a:cs typeface="Calibri"/>
                <a:sym typeface="Calibri"/>
              </a:rPr>
              <a:t>2. </a:t>
            </a:r>
            <a:r>
              <a:rPr lang="en-US" sz="4000">
                <a:solidFill>
                  <a:srgbClr val="707372"/>
                </a:solidFill>
                <a:latin typeface="Calibri"/>
                <a:ea typeface="Calibri"/>
                <a:cs typeface="Calibri"/>
                <a:sym typeface="Calibri"/>
              </a:rPr>
              <a:t>Do you explain how you will </a:t>
            </a:r>
            <a:r>
              <a:rPr lang="en-US" sz="4000" b="1">
                <a:solidFill>
                  <a:srgbClr val="1A3B60"/>
                </a:solidFill>
                <a:latin typeface="Calibri"/>
                <a:ea typeface="Calibri"/>
                <a:cs typeface="Calibri"/>
                <a:sym typeface="Calibri"/>
              </a:rPr>
              <a:t>contribute</a:t>
            </a:r>
            <a:r>
              <a:rPr lang="en-US" sz="4000">
                <a:solidFill>
                  <a:srgbClr val="707372"/>
                </a:solidFill>
                <a:latin typeface="Calibri"/>
                <a:ea typeface="Calibri"/>
                <a:cs typeface="Calibri"/>
                <a:sym typeface="Calibri"/>
              </a:rPr>
              <a:t> to the goal of building mutual understanding?</a:t>
            </a:r>
            <a:endParaRPr/>
          </a:p>
          <a:p>
            <a:pPr marL="0" marR="0" lvl="0" indent="0" algn="l" rtl="0">
              <a:spcBef>
                <a:spcPts val="0"/>
              </a:spcBef>
              <a:spcAft>
                <a:spcPts val="0"/>
              </a:spcAft>
              <a:buNone/>
            </a:pPr>
            <a:endParaRPr sz="4000">
              <a:solidFill>
                <a:srgbClr val="707372"/>
              </a:solidFill>
              <a:latin typeface="Calibri"/>
              <a:ea typeface="Calibri"/>
              <a:cs typeface="Calibri"/>
              <a:sym typeface="Calibri"/>
            </a:endParaRPr>
          </a:p>
          <a:p>
            <a:pPr marL="0" marR="0" lvl="0" indent="0" algn="l" rtl="0">
              <a:spcBef>
                <a:spcPts val="0"/>
              </a:spcBef>
              <a:spcAft>
                <a:spcPts val="0"/>
              </a:spcAft>
              <a:buNone/>
            </a:pPr>
            <a:r>
              <a:rPr lang="en-US" sz="4000" b="1">
                <a:solidFill>
                  <a:srgbClr val="1A3B60"/>
                </a:solidFill>
                <a:latin typeface="Calibri"/>
                <a:ea typeface="Calibri"/>
                <a:cs typeface="Calibri"/>
                <a:sym typeface="Calibri"/>
              </a:rPr>
              <a:t>3. </a:t>
            </a:r>
            <a:r>
              <a:rPr lang="en-US" sz="4000">
                <a:solidFill>
                  <a:srgbClr val="707372"/>
                </a:solidFill>
                <a:latin typeface="Calibri"/>
                <a:ea typeface="Calibri"/>
                <a:cs typeface="Calibri"/>
                <a:sym typeface="Calibri"/>
              </a:rPr>
              <a:t>Do you discuss how you will look for opportunities to build meaningful relationships and become more </a:t>
            </a:r>
            <a:r>
              <a:rPr lang="en-US" sz="4000" b="1">
                <a:solidFill>
                  <a:srgbClr val="1A3B60"/>
                </a:solidFill>
                <a:latin typeface="Calibri"/>
                <a:ea typeface="Calibri"/>
                <a:cs typeface="Calibri"/>
                <a:sym typeface="Calibri"/>
              </a:rPr>
              <a:t>culturally engaged</a:t>
            </a:r>
            <a:r>
              <a:rPr lang="en-US" sz="4000">
                <a:solidFill>
                  <a:srgbClr val="707372"/>
                </a:solidFill>
                <a:latin typeface="Calibri"/>
                <a:ea typeface="Calibri"/>
                <a:cs typeface="Calibri"/>
                <a:sym typeface="Calibri"/>
              </a:rPr>
              <a:t>?</a:t>
            </a:r>
            <a:endParaRPr/>
          </a:p>
          <a:p>
            <a:pPr marL="0" marR="0" lvl="0" indent="0" algn="l" rtl="0">
              <a:spcBef>
                <a:spcPts val="0"/>
              </a:spcBef>
              <a:spcAft>
                <a:spcPts val="0"/>
              </a:spcAft>
              <a:buNone/>
            </a:pPr>
            <a:endParaRPr sz="4000">
              <a:solidFill>
                <a:srgbClr val="707372"/>
              </a:solidFill>
              <a:latin typeface="Calibri"/>
              <a:ea typeface="Calibri"/>
              <a:cs typeface="Calibri"/>
              <a:sym typeface="Calibri"/>
            </a:endParaRPr>
          </a:p>
        </p:txBody>
      </p:sp>
      <p:sp>
        <p:nvSpPr>
          <p:cNvPr id="276" name="Google Shape;276;p16"/>
          <p:cNvSpPr txBox="1"/>
          <p:nvPr/>
        </p:nvSpPr>
        <p:spPr>
          <a:xfrm>
            <a:off x="1343025" y="2609850"/>
            <a:ext cx="22261513" cy="781050"/>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r>
              <a:rPr lang="en-US" sz="4400">
                <a:solidFill>
                  <a:srgbClr val="707372"/>
                </a:solidFill>
                <a:latin typeface="Calibri"/>
                <a:ea typeface="Calibri"/>
                <a:cs typeface="Calibri"/>
                <a:sym typeface="Calibri"/>
              </a:rPr>
              <a:t>Building Mutual Understanding Essay</a:t>
            </a:r>
            <a:endParaRPr/>
          </a:p>
        </p:txBody>
      </p:sp>
      <p:sp>
        <p:nvSpPr>
          <p:cNvPr id="277" name="Google Shape;277;p16"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7"/>
          <p:cNvSpPr txBox="1"/>
          <p:nvPr/>
        </p:nvSpPr>
        <p:spPr>
          <a:xfrm>
            <a:off x="685800" y="6292850"/>
            <a:ext cx="5276850" cy="2411413"/>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a:solidFill>
                  <a:srgbClr val="978D65"/>
                </a:solidFill>
                <a:latin typeface="Calibri"/>
                <a:ea typeface="Calibri"/>
                <a:cs typeface="Calibri"/>
                <a:sym typeface="Calibri"/>
              </a:rPr>
              <a:t>Being an effective citizen diplomat while abroad</a:t>
            </a:r>
            <a:endParaRPr/>
          </a:p>
        </p:txBody>
      </p:sp>
      <p:sp>
        <p:nvSpPr>
          <p:cNvPr id="283" name="Google Shape;283;p17"/>
          <p:cNvSpPr txBox="1"/>
          <p:nvPr/>
        </p:nvSpPr>
        <p:spPr>
          <a:xfrm>
            <a:off x="6234113" y="5954713"/>
            <a:ext cx="5719762" cy="318135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a:solidFill>
                  <a:srgbClr val="978D65"/>
                </a:solidFill>
                <a:latin typeface="Calibri"/>
                <a:ea typeface="Calibri"/>
                <a:cs typeface="Calibri"/>
                <a:sym typeface="Calibri"/>
              </a:rPr>
              <a:t>How will you give back by inspiring others to study abroad?</a:t>
            </a:r>
            <a:endParaRPr/>
          </a:p>
        </p:txBody>
      </p:sp>
      <p:sp>
        <p:nvSpPr>
          <p:cNvPr id="284" name="Google Shape;284;p17"/>
          <p:cNvSpPr txBox="1"/>
          <p:nvPr/>
        </p:nvSpPr>
        <p:spPr>
          <a:xfrm>
            <a:off x="12657138" y="6710363"/>
            <a:ext cx="4991100" cy="1641475"/>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a:solidFill>
                  <a:srgbClr val="978D65"/>
                </a:solidFill>
                <a:latin typeface="Calibri"/>
                <a:ea typeface="Calibri"/>
                <a:cs typeface="Calibri"/>
                <a:sym typeface="Calibri"/>
              </a:rPr>
              <a:t>On campus or in home community</a:t>
            </a:r>
            <a:endParaRPr/>
          </a:p>
        </p:txBody>
      </p:sp>
      <p:cxnSp>
        <p:nvCxnSpPr>
          <p:cNvPr id="285" name="Google Shape;285;p17"/>
          <p:cNvCxnSpPr/>
          <p:nvPr/>
        </p:nvCxnSpPr>
        <p:spPr>
          <a:xfrm rot="10800000">
            <a:off x="6208713" y="5484813"/>
            <a:ext cx="0" cy="4103687"/>
          </a:xfrm>
          <a:prstGeom prst="straightConnector1">
            <a:avLst/>
          </a:prstGeom>
          <a:noFill/>
          <a:ln w="19050" cap="flat" cmpd="sng">
            <a:solidFill>
              <a:srgbClr val="978D65"/>
            </a:solidFill>
            <a:prstDash val="solid"/>
            <a:miter lim="400000"/>
            <a:headEnd type="none" w="med" len="med"/>
            <a:tailEnd type="none" w="med" len="med"/>
          </a:ln>
        </p:spPr>
      </p:cxnSp>
      <p:cxnSp>
        <p:nvCxnSpPr>
          <p:cNvPr id="286" name="Google Shape;286;p17"/>
          <p:cNvCxnSpPr/>
          <p:nvPr/>
        </p:nvCxnSpPr>
        <p:spPr>
          <a:xfrm rot="10800000">
            <a:off x="12144375" y="5340350"/>
            <a:ext cx="0" cy="4102100"/>
          </a:xfrm>
          <a:prstGeom prst="straightConnector1">
            <a:avLst/>
          </a:prstGeom>
          <a:noFill/>
          <a:ln w="19050" cap="flat" cmpd="sng">
            <a:solidFill>
              <a:srgbClr val="978D65"/>
            </a:solidFill>
            <a:prstDash val="solid"/>
            <a:miter lim="400000"/>
            <a:headEnd type="none" w="med" len="med"/>
            <a:tailEnd type="none" w="med" len="med"/>
          </a:ln>
        </p:spPr>
      </p:cxnSp>
      <p:sp>
        <p:nvSpPr>
          <p:cNvPr id="287" name="Google Shape;287;p17"/>
          <p:cNvSpPr txBox="1"/>
          <p:nvPr/>
        </p:nvSpPr>
        <p:spPr>
          <a:xfrm>
            <a:off x="2816225" y="1312863"/>
            <a:ext cx="18665825" cy="210185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i="1">
                <a:solidFill>
                  <a:srgbClr val="978D65"/>
                </a:solidFill>
                <a:latin typeface="Calibri"/>
                <a:ea typeface="Calibri"/>
                <a:cs typeface="Calibri"/>
                <a:sym typeface="Calibri"/>
              </a:rPr>
              <a:t>Essay #3</a:t>
            </a:r>
            <a:endParaRPr/>
          </a:p>
          <a:p>
            <a:pPr marL="0" marR="0" lvl="0" indent="0" algn="l" rtl="0">
              <a:spcBef>
                <a:spcPts val="0"/>
              </a:spcBef>
              <a:spcAft>
                <a:spcPts val="0"/>
              </a:spcAft>
              <a:buNone/>
            </a:pPr>
            <a:r>
              <a:rPr lang="en-US" sz="4000" b="1" i="1">
                <a:solidFill>
                  <a:srgbClr val="978D65"/>
                </a:solidFill>
                <a:latin typeface="Calibri"/>
                <a:ea typeface="Calibri"/>
                <a:cs typeface="Calibri"/>
                <a:sym typeface="Calibri"/>
              </a:rPr>
              <a:t>Required</a:t>
            </a:r>
            <a:endParaRPr/>
          </a:p>
          <a:p>
            <a:pPr marL="0" marR="0" lvl="0" indent="0" algn="l" rtl="0">
              <a:spcBef>
                <a:spcPts val="0"/>
              </a:spcBef>
              <a:spcAft>
                <a:spcPts val="0"/>
              </a:spcAft>
              <a:buNone/>
            </a:pPr>
            <a:r>
              <a:rPr lang="en-US" sz="4000" b="1" i="1">
                <a:solidFill>
                  <a:srgbClr val="978D65"/>
                </a:solidFill>
                <a:latin typeface="Calibri"/>
                <a:ea typeface="Calibri"/>
                <a:cs typeface="Calibri"/>
                <a:sym typeface="Calibri"/>
              </a:rPr>
              <a:t>Max. 3000 characters</a:t>
            </a:r>
            <a:endParaRPr/>
          </a:p>
        </p:txBody>
      </p:sp>
      <p:sp>
        <p:nvSpPr>
          <p:cNvPr id="288" name="Google Shape;288;p17"/>
          <p:cNvSpPr txBox="1"/>
          <p:nvPr/>
        </p:nvSpPr>
        <p:spPr>
          <a:xfrm>
            <a:off x="2816225" y="3390900"/>
            <a:ext cx="18665825" cy="1949450"/>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6000" b="1">
                <a:solidFill>
                  <a:srgbClr val="1A3B60"/>
                </a:solidFill>
                <a:latin typeface="Calibri"/>
                <a:ea typeface="Calibri"/>
                <a:cs typeface="Calibri"/>
                <a:sym typeface="Calibri"/>
              </a:rPr>
              <a:t>Community Impact:</a:t>
            </a:r>
            <a:endParaRPr/>
          </a:p>
          <a:p>
            <a:pPr marL="0" marR="0" lvl="0" indent="0" algn="ctr" rtl="0">
              <a:spcBef>
                <a:spcPts val="0"/>
              </a:spcBef>
              <a:spcAft>
                <a:spcPts val="0"/>
              </a:spcAft>
              <a:buNone/>
            </a:pPr>
            <a:r>
              <a:rPr lang="en-US" sz="6000" b="1">
                <a:solidFill>
                  <a:srgbClr val="1A3B60"/>
                </a:solidFill>
                <a:latin typeface="Calibri"/>
                <a:ea typeface="Calibri"/>
                <a:cs typeface="Calibri"/>
                <a:sym typeface="Calibri"/>
              </a:rPr>
              <a:t>Follow-on Service Project Proposal</a:t>
            </a:r>
            <a:endParaRPr sz="9600" b="1">
              <a:solidFill>
                <a:srgbClr val="1A3B60"/>
              </a:solidFill>
              <a:latin typeface="Calibri"/>
              <a:ea typeface="Calibri"/>
              <a:cs typeface="Calibri"/>
              <a:sym typeface="Calibri"/>
            </a:endParaRPr>
          </a:p>
        </p:txBody>
      </p:sp>
      <p:cxnSp>
        <p:nvCxnSpPr>
          <p:cNvPr id="289" name="Google Shape;289;p17"/>
          <p:cNvCxnSpPr/>
          <p:nvPr/>
        </p:nvCxnSpPr>
        <p:spPr>
          <a:xfrm>
            <a:off x="685800" y="5446713"/>
            <a:ext cx="23164800" cy="0"/>
          </a:xfrm>
          <a:prstGeom prst="straightConnector1">
            <a:avLst/>
          </a:prstGeom>
          <a:noFill/>
          <a:ln w="19050" cap="flat" cmpd="sng">
            <a:solidFill>
              <a:srgbClr val="978D65"/>
            </a:solidFill>
            <a:prstDash val="solid"/>
            <a:miter lim="400000"/>
            <a:headEnd type="none" w="med" len="med"/>
            <a:tailEnd type="none" w="med" len="med"/>
          </a:ln>
        </p:spPr>
      </p:cxnSp>
      <p:cxnSp>
        <p:nvCxnSpPr>
          <p:cNvPr id="290" name="Google Shape;290;p17"/>
          <p:cNvCxnSpPr/>
          <p:nvPr/>
        </p:nvCxnSpPr>
        <p:spPr>
          <a:xfrm>
            <a:off x="685800" y="9536113"/>
            <a:ext cx="23164800" cy="0"/>
          </a:xfrm>
          <a:prstGeom prst="straightConnector1">
            <a:avLst/>
          </a:prstGeom>
          <a:noFill/>
          <a:ln w="19050" cap="flat" cmpd="sng">
            <a:solidFill>
              <a:srgbClr val="978D65"/>
            </a:solidFill>
            <a:prstDash val="solid"/>
            <a:miter lim="400000"/>
            <a:headEnd type="none" w="med" len="med"/>
            <a:tailEnd type="none" w="med" len="med"/>
          </a:ln>
        </p:spPr>
      </p:cxnSp>
      <p:cxnSp>
        <p:nvCxnSpPr>
          <p:cNvPr id="291" name="Google Shape;291;p17"/>
          <p:cNvCxnSpPr/>
          <p:nvPr/>
        </p:nvCxnSpPr>
        <p:spPr>
          <a:xfrm rot="10800000">
            <a:off x="18161000" y="5453063"/>
            <a:ext cx="0" cy="4103687"/>
          </a:xfrm>
          <a:prstGeom prst="straightConnector1">
            <a:avLst/>
          </a:prstGeom>
          <a:noFill/>
          <a:ln w="19050" cap="flat" cmpd="sng">
            <a:solidFill>
              <a:srgbClr val="978D65"/>
            </a:solidFill>
            <a:prstDash val="solid"/>
            <a:miter lim="400000"/>
            <a:headEnd type="none" w="med" len="med"/>
            <a:tailEnd type="none" w="med" len="med"/>
          </a:ln>
        </p:spPr>
      </p:cxnSp>
      <p:sp>
        <p:nvSpPr>
          <p:cNvPr id="292" name="Google Shape;292;p17"/>
          <p:cNvSpPr txBox="1"/>
          <p:nvPr/>
        </p:nvSpPr>
        <p:spPr>
          <a:xfrm>
            <a:off x="18288000" y="6854825"/>
            <a:ext cx="5656263" cy="871538"/>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a:solidFill>
                  <a:srgbClr val="978D65"/>
                </a:solidFill>
                <a:latin typeface="Calibri"/>
                <a:ea typeface="Calibri"/>
                <a:cs typeface="Calibri"/>
                <a:sym typeface="Calibri"/>
              </a:rPr>
              <a:t>Design plan of action </a:t>
            </a:r>
            <a:endParaRPr/>
          </a:p>
        </p:txBody>
      </p:sp>
      <p:sp>
        <p:nvSpPr>
          <p:cNvPr id="293" name="Google Shape;293;p17"/>
          <p:cNvSpPr txBox="1"/>
          <p:nvPr/>
        </p:nvSpPr>
        <p:spPr>
          <a:xfrm>
            <a:off x="18288000" y="7773988"/>
            <a:ext cx="5656263" cy="506412"/>
          </a:xfrm>
          <a:prstGeom prst="rect">
            <a:avLst/>
          </a:prstGeom>
          <a:noFill/>
          <a:ln>
            <a:noFill/>
          </a:ln>
        </p:spPr>
        <p:txBody>
          <a:bodyPr spcFirstLastPara="1" wrap="square" lIns="50800" tIns="50800" rIns="50800" bIns="50800" anchor="t" anchorCtr="0">
            <a:spAutoFit/>
          </a:bodyPr>
          <a:lstStyle/>
          <a:p>
            <a:pPr marL="0" marR="0" lvl="0" indent="0" algn="l" rtl="0">
              <a:lnSpc>
                <a:spcPct val="80000"/>
              </a:lnSpc>
              <a:spcBef>
                <a:spcPts val="0"/>
              </a:spcBef>
              <a:spcAft>
                <a:spcPts val="0"/>
              </a:spcAft>
              <a:buNone/>
            </a:pPr>
            <a:r>
              <a:rPr lang="en-US" sz="3200">
                <a:solidFill>
                  <a:srgbClr val="707372"/>
                </a:solidFill>
                <a:latin typeface="Calibri"/>
                <a:ea typeface="Calibri"/>
                <a:cs typeface="Calibri"/>
                <a:sym typeface="Calibri"/>
              </a:rPr>
              <a:t>(audience, tools, timeline)</a:t>
            </a:r>
            <a:endParaRPr/>
          </a:p>
        </p:txBody>
      </p:sp>
      <p:sp>
        <p:nvSpPr>
          <p:cNvPr id="294" name="Google Shape;294;p17"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8"/>
          <p:cNvSpPr txBox="1"/>
          <p:nvPr/>
        </p:nvSpPr>
        <p:spPr>
          <a:xfrm>
            <a:off x="1343025" y="1484313"/>
            <a:ext cx="14590713" cy="1025525"/>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000" b="1">
                <a:solidFill>
                  <a:srgbClr val="1A3B60"/>
                </a:solidFill>
                <a:latin typeface="Calibri"/>
                <a:ea typeface="Calibri"/>
                <a:cs typeface="Calibri"/>
                <a:sym typeface="Calibri"/>
              </a:rPr>
              <a:t>5 Questions to Ask Yourself</a:t>
            </a:r>
            <a:endParaRPr/>
          </a:p>
        </p:txBody>
      </p:sp>
      <p:sp>
        <p:nvSpPr>
          <p:cNvPr id="300" name="Google Shape;300;p18"/>
          <p:cNvSpPr txBox="1"/>
          <p:nvPr/>
        </p:nvSpPr>
        <p:spPr>
          <a:xfrm>
            <a:off x="1343025" y="4037013"/>
            <a:ext cx="22717125" cy="5641975"/>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r>
              <a:rPr lang="en-US" sz="4000" b="1">
                <a:solidFill>
                  <a:srgbClr val="1A3B60"/>
                </a:solidFill>
                <a:latin typeface="Calibri"/>
                <a:ea typeface="Calibri"/>
                <a:cs typeface="Calibri"/>
                <a:sym typeface="Calibri"/>
              </a:rPr>
              <a:t>1. </a:t>
            </a:r>
            <a:r>
              <a:rPr lang="en-US" sz="4000">
                <a:solidFill>
                  <a:srgbClr val="707372"/>
                </a:solidFill>
                <a:latin typeface="Calibri"/>
                <a:ea typeface="Calibri"/>
                <a:cs typeface="Calibri"/>
                <a:sym typeface="Calibri"/>
              </a:rPr>
              <a:t>Does your FOSP </a:t>
            </a:r>
            <a:r>
              <a:rPr lang="en-US" sz="4000" b="1">
                <a:solidFill>
                  <a:srgbClr val="1A3B60"/>
                </a:solidFill>
                <a:latin typeface="Calibri"/>
                <a:ea typeface="Calibri"/>
                <a:cs typeface="Calibri"/>
                <a:sym typeface="Calibri"/>
              </a:rPr>
              <a:t>increase awareness </a:t>
            </a:r>
            <a:r>
              <a:rPr lang="en-US" sz="4000">
                <a:solidFill>
                  <a:srgbClr val="707372"/>
                </a:solidFill>
                <a:latin typeface="Calibri"/>
                <a:ea typeface="Calibri"/>
                <a:cs typeface="Calibri"/>
                <a:sym typeface="Calibri"/>
              </a:rPr>
              <a:t>of the Gilman Scholarship and study abroad?</a:t>
            </a:r>
            <a:endParaRPr/>
          </a:p>
          <a:p>
            <a:pPr marL="0" marR="0" lvl="0" indent="0" algn="l" rtl="0">
              <a:spcBef>
                <a:spcPts val="0"/>
              </a:spcBef>
              <a:spcAft>
                <a:spcPts val="0"/>
              </a:spcAft>
              <a:buNone/>
            </a:pPr>
            <a:endParaRPr sz="4000">
              <a:solidFill>
                <a:srgbClr val="707372"/>
              </a:solidFill>
              <a:latin typeface="Calibri"/>
              <a:ea typeface="Calibri"/>
              <a:cs typeface="Calibri"/>
              <a:sym typeface="Calibri"/>
            </a:endParaRPr>
          </a:p>
          <a:p>
            <a:pPr marL="0" marR="0" lvl="0" indent="0" algn="l" rtl="0">
              <a:spcBef>
                <a:spcPts val="0"/>
              </a:spcBef>
              <a:spcAft>
                <a:spcPts val="0"/>
              </a:spcAft>
              <a:buNone/>
            </a:pPr>
            <a:r>
              <a:rPr lang="en-US" sz="4000" b="1">
                <a:solidFill>
                  <a:srgbClr val="1A3B60"/>
                </a:solidFill>
                <a:latin typeface="Calibri"/>
                <a:ea typeface="Calibri"/>
                <a:cs typeface="Calibri"/>
                <a:sym typeface="Calibri"/>
              </a:rPr>
              <a:t>2. </a:t>
            </a:r>
            <a:r>
              <a:rPr lang="en-US" sz="4000">
                <a:solidFill>
                  <a:srgbClr val="707372"/>
                </a:solidFill>
                <a:latin typeface="Calibri"/>
                <a:ea typeface="Calibri"/>
                <a:cs typeface="Calibri"/>
                <a:sym typeface="Calibri"/>
              </a:rPr>
              <a:t>Is your project </a:t>
            </a:r>
            <a:r>
              <a:rPr lang="en-US" sz="4000" b="1">
                <a:solidFill>
                  <a:srgbClr val="1A3B60"/>
                </a:solidFill>
                <a:latin typeface="Calibri"/>
                <a:ea typeface="Calibri"/>
                <a:cs typeface="Calibri"/>
                <a:sym typeface="Calibri"/>
              </a:rPr>
              <a:t>feasible</a:t>
            </a:r>
            <a:r>
              <a:rPr lang="en-US" sz="4000">
                <a:solidFill>
                  <a:srgbClr val="707372"/>
                </a:solidFill>
                <a:latin typeface="Calibri"/>
                <a:ea typeface="Calibri"/>
                <a:cs typeface="Calibri"/>
                <a:sym typeface="Calibri"/>
              </a:rPr>
              <a:t>?</a:t>
            </a:r>
            <a:endParaRPr/>
          </a:p>
          <a:p>
            <a:pPr marL="0" marR="0" lvl="0" indent="0" algn="l" rtl="0">
              <a:spcBef>
                <a:spcPts val="0"/>
              </a:spcBef>
              <a:spcAft>
                <a:spcPts val="0"/>
              </a:spcAft>
              <a:buNone/>
            </a:pPr>
            <a:endParaRPr sz="4000">
              <a:solidFill>
                <a:srgbClr val="707372"/>
              </a:solidFill>
              <a:latin typeface="Calibri"/>
              <a:ea typeface="Calibri"/>
              <a:cs typeface="Calibri"/>
              <a:sym typeface="Calibri"/>
            </a:endParaRPr>
          </a:p>
          <a:p>
            <a:pPr marL="0" marR="0" lvl="0" indent="0" algn="l" rtl="0">
              <a:spcBef>
                <a:spcPts val="0"/>
              </a:spcBef>
              <a:spcAft>
                <a:spcPts val="0"/>
              </a:spcAft>
              <a:buNone/>
            </a:pPr>
            <a:r>
              <a:rPr lang="en-US" sz="4000" b="1">
                <a:solidFill>
                  <a:srgbClr val="1A3B60"/>
                </a:solidFill>
                <a:latin typeface="Calibri"/>
                <a:ea typeface="Calibri"/>
                <a:cs typeface="Calibri"/>
                <a:sym typeface="Calibri"/>
              </a:rPr>
              <a:t>3. </a:t>
            </a:r>
            <a:r>
              <a:rPr lang="en-US" sz="4000">
                <a:solidFill>
                  <a:srgbClr val="707372"/>
                </a:solidFill>
                <a:latin typeface="Calibri"/>
                <a:ea typeface="Calibri"/>
                <a:cs typeface="Calibri"/>
                <a:sym typeface="Calibri"/>
              </a:rPr>
              <a:t>Do you give a </a:t>
            </a:r>
            <a:r>
              <a:rPr lang="en-US" sz="4000" b="1">
                <a:solidFill>
                  <a:srgbClr val="1A3B60"/>
                </a:solidFill>
                <a:latin typeface="Calibri"/>
                <a:ea typeface="Calibri"/>
                <a:cs typeface="Calibri"/>
                <a:sym typeface="Calibri"/>
              </a:rPr>
              <a:t>detailed plan </a:t>
            </a:r>
            <a:r>
              <a:rPr lang="en-US" sz="4000">
                <a:solidFill>
                  <a:srgbClr val="707372"/>
                </a:solidFill>
                <a:latin typeface="Calibri"/>
                <a:ea typeface="Calibri"/>
                <a:cs typeface="Calibri"/>
                <a:sym typeface="Calibri"/>
              </a:rPr>
              <a:t>for your project?</a:t>
            </a:r>
            <a:endParaRPr/>
          </a:p>
          <a:p>
            <a:pPr marL="0" marR="0" lvl="0" indent="0" algn="l" rtl="0">
              <a:spcBef>
                <a:spcPts val="0"/>
              </a:spcBef>
              <a:spcAft>
                <a:spcPts val="0"/>
              </a:spcAft>
              <a:buNone/>
            </a:pPr>
            <a:endParaRPr sz="4000">
              <a:solidFill>
                <a:srgbClr val="707372"/>
              </a:solidFill>
              <a:latin typeface="Calibri"/>
              <a:ea typeface="Calibri"/>
              <a:cs typeface="Calibri"/>
              <a:sym typeface="Calibri"/>
            </a:endParaRPr>
          </a:p>
          <a:p>
            <a:pPr marL="0" marR="0" lvl="0" indent="0" algn="l" rtl="0">
              <a:spcBef>
                <a:spcPts val="0"/>
              </a:spcBef>
              <a:spcAft>
                <a:spcPts val="0"/>
              </a:spcAft>
              <a:buNone/>
            </a:pPr>
            <a:r>
              <a:rPr lang="en-US" sz="4000" b="1">
                <a:solidFill>
                  <a:srgbClr val="1A3B60"/>
                </a:solidFill>
                <a:latin typeface="Calibri"/>
                <a:ea typeface="Calibri"/>
                <a:cs typeface="Calibri"/>
                <a:sym typeface="Calibri"/>
              </a:rPr>
              <a:t>4</a:t>
            </a:r>
            <a:r>
              <a:rPr lang="en-US" sz="4000" b="1">
                <a:solidFill>
                  <a:srgbClr val="707372"/>
                </a:solidFill>
                <a:latin typeface="Calibri"/>
                <a:ea typeface="Calibri"/>
                <a:cs typeface="Calibri"/>
                <a:sym typeface="Calibri"/>
              </a:rPr>
              <a:t>. </a:t>
            </a:r>
            <a:r>
              <a:rPr lang="en-US" sz="4000">
                <a:solidFill>
                  <a:srgbClr val="707372"/>
                </a:solidFill>
                <a:latin typeface="Calibri"/>
                <a:ea typeface="Calibri"/>
                <a:cs typeface="Calibri"/>
                <a:sym typeface="Calibri"/>
              </a:rPr>
              <a:t>Do you incorporate your </a:t>
            </a:r>
            <a:r>
              <a:rPr lang="en-US" sz="4000" b="1">
                <a:solidFill>
                  <a:srgbClr val="1A3B60"/>
                </a:solidFill>
                <a:latin typeface="Calibri"/>
                <a:ea typeface="Calibri"/>
                <a:cs typeface="Calibri"/>
                <a:sym typeface="Calibri"/>
              </a:rPr>
              <a:t>study abroad experience </a:t>
            </a:r>
            <a:r>
              <a:rPr lang="en-US" sz="4000">
                <a:solidFill>
                  <a:srgbClr val="707372"/>
                </a:solidFill>
                <a:latin typeface="Calibri"/>
                <a:ea typeface="Calibri"/>
                <a:cs typeface="Calibri"/>
                <a:sym typeface="Calibri"/>
              </a:rPr>
              <a:t>into you project?</a:t>
            </a:r>
            <a:endParaRPr/>
          </a:p>
          <a:p>
            <a:pPr marL="0" marR="0" lvl="0" indent="0" algn="l" rtl="0">
              <a:spcBef>
                <a:spcPts val="0"/>
              </a:spcBef>
              <a:spcAft>
                <a:spcPts val="0"/>
              </a:spcAft>
              <a:buNone/>
            </a:pPr>
            <a:endParaRPr sz="4000">
              <a:solidFill>
                <a:srgbClr val="707372"/>
              </a:solidFill>
              <a:latin typeface="Calibri"/>
              <a:ea typeface="Calibri"/>
              <a:cs typeface="Calibri"/>
              <a:sym typeface="Calibri"/>
            </a:endParaRPr>
          </a:p>
          <a:p>
            <a:pPr marL="0" marR="0" lvl="0" indent="0" algn="l" rtl="0">
              <a:spcBef>
                <a:spcPts val="0"/>
              </a:spcBef>
              <a:spcAft>
                <a:spcPts val="0"/>
              </a:spcAft>
              <a:buNone/>
            </a:pPr>
            <a:r>
              <a:rPr lang="en-US" sz="4000" b="1">
                <a:solidFill>
                  <a:srgbClr val="1A3B60"/>
                </a:solidFill>
                <a:latin typeface="Calibri"/>
                <a:ea typeface="Calibri"/>
                <a:cs typeface="Calibri"/>
                <a:sym typeface="Calibri"/>
              </a:rPr>
              <a:t>5. </a:t>
            </a:r>
            <a:r>
              <a:rPr lang="en-US" sz="4000">
                <a:solidFill>
                  <a:srgbClr val="707372"/>
                </a:solidFill>
                <a:latin typeface="Calibri"/>
                <a:ea typeface="Calibri"/>
                <a:cs typeface="Calibri"/>
                <a:sym typeface="Calibri"/>
              </a:rPr>
              <a:t>Do you have an </a:t>
            </a:r>
            <a:r>
              <a:rPr lang="en-US" sz="4000" b="1">
                <a:solidFill>
                  <a:srgbClr val="1A3B60"/>
                </a:solidFill>
                <a:latin typeface="Calibri"/>
                <a:ea typeface="Calibri"/>
                <a:cs typeface="Calibri"/>
                <a:sym typeface="Calibri"/>
              </a:rPr>
              <a:t>intended audience</a:t>
            </a:r>
            <a:r>
              <a:rPr lang="en-US" sz="4000">
                <a:solidFill>
                  <a:srgbClr val="707372"/>
                </a:solidFill>
                <a:latin typeface="Calibri"/>
                <a:ea typeface="Calibri"/>
                <a:cs typeface="Calibri"/>
                <a:sym typeface="Calibri"/>
              </a:rPr>
              <a:t>? Who will you collaborate with to reach this </a:t>
            </a:r>
            <a:r>
              <a:rPr lang="en-US" sz="4000" b="1">
                <a:solidFill>
                  <a:srgbClr val="1A3B60"/>
                </a:solidFill>
                <a:latin typeface="Calibri"/>
                <a:ea typeface="Calibri"/>
                <a:cs typeface="Calibri"/>
                <a:sym typeface="Calibri"/>
              </a:rPr>
              <a:t>community</a:t>
            </a:r>
            <a:r>
              <a:rPr lang="en-US" sz="4000">
                <a:solidFill>
                  <a:srgbClr val="707372"/>
                </a:solidFill>
                <a:latin typeface="Calibri"/>
                <a:ea typeface="Calibri"/>
                <a:cs typeface="Calibri"/>
                <a:sym typeface="Calibri"/>
              </a:rPr>
              <a:t>?</a:t>
            </a:r>
            <a:endParaRPr/>
          </a:p>
        </p:txBody>
      </p:sp>
      <p:sp>
        <p:nvSpPr>
          <p:cNvPr id="301" name="Google Shape;301;p18"/>
          <p:cNvSpPr txBox="1"/>
          <p:nvPr/>
        </p:nvSpPr>
        <p:spPr>
          <a:xfrm>
            <a:off x="1343025" y="2609850"/>
            <a:ext cx="22261513" cy="781050"/>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r>
              <a:rPr lang="en-US" sz="4400">
                <a:solidFill>
                  <a:srgbClr val="707372"/>
                </a:solidFill>
                <a:latin typeface="Calibri"/>
                <a:ea typeface="Calibri"/>
                <a:cs typeface="Calibri"/>
                <a:sym typeface="Calibri"/>
              </a:rPr>
              <a:t>Follow-On Service Project Proposal</a:t>
            </a:r>
            <a:endParaRPr/>
          </a:p>
        </p:txBody>
      </p:sp>
      <p:sp>
        <p:nvSpPr>
          <p:cNvPr id="302" name="Google Shape;302;p18"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9"/>
          <p:cNvSpPr txBox="1"/>
          <p:nvPr/>
        </p:nvSpPr>
        <p:spPr>
          <a:xfrm>
            <a:off x="685800" y="6678613"/>
            <a:ext cx="5276850" cy="1641475"/>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a:solidFill>
                  <a:srgbClr val="978D65"/>
                </a:solidFill>
                <a:latin typeface="Calibri"/>
                <a:ea typeface="Calibri"/>
                <a:cs typeface="Calibri"/>
                <a:sym typeface="Calibri"/>
              </a:rPr>
              <a:t>Is it a critical need language?</a:t>
            </a:r>
            <a:endParaRPr/>
          </a:p>
        </p:txBody>
      </p:sp>
      <p:sp>
        <p:nvSpPr>
          <p:cNvPr id="308" name="Google Shape;308;p19"/>
          <p:cNvSpPr txBox="1"/>
          <p:nvPr/>
        </p:nvSpPr>
        <p:spPr>
          <a:xfrm>
            <a:off x="6234113" y="5954713"/>
            <a:ext cx="5719762" cy="318135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a:solidFill>
                  <a:srgbClr val="978D65"/>
                </a:solidFill>
                <a:latin typeface="Calibri"/>
                <a:ea typeface="Calibri"/>
                <a:cs typeface="Calibri"/>
                <a:sym typeface="Calibri"/>
              </a:rPr>
              <a:t>Is it predominantly spoken in the country you’re going to?</a:t>
            </a:r>
            <a:endParaRPr/>
          </a:p>
        </p:txBody>
      </p:sp>
      <p:sp>
        <p:nvSpPr>
          <p:cNvPr id="309" name="Google Shape;309;p19"/>
          <p:cNvSpPr txBox="1"/>
          <p:nvPr/>
        </p:nvSpPr>
        <p:spPr>
          <a:xfrm>
            <a:off x="12657138" y="6324600"/>
            <a:ext cx="4991100" cy="2411413"/>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a:solidFill>
                  <a:srgbClr val="978D65"/>
                </a:solidFill>
                <a:latin typeface="Calibri"/>
                <a:ea typeface="Calibri"/>
                <a:cs typeface="Calibri"/>
                <a:sym typeface="Calibri"/>
              </a:rPr>
              <a:t>How does it relate to your academic or career goals?</a:t>
            </a:r>
            <a:endParaRPr/>
          </a:p>
        </p:txBody>
      </p:sp>
      <p:cxnSp>
        <p:nvCxnSpPr>
          <p:cNvPr id="310" name="Google Shape;310;p19"/>
          <p:cNvCxnSpPr/>
          <p:nvPr/>
        </p:nvCxnSpPr>
        <p:spPr>
          <a:xfrm rot="10800000">
            <a:off x="6208713" y="5484813"/>
            <a:ext cx="0" cy="4103687"/>
          </a:xfrm>
          <a:prstGeom prst="straightConnector1">
            <a:avLst/>
          </a:prstGeom>
          <a:noFill/>
          <a:ln w="19050" cap="flat" cmpd="sng">
            <a:solidFill>
              <a:srgbClr val="978D65"/>
            </a:solidFill>
            <a:prstDash val="solid"/>
            <a:miter lim="400000"/>
            <a:headEnd type="none" w="med" len="med"/>
            <a:tailEnd type="none" w="med" len="med"/>
          </a:ln>
        </p:spPr>
      </p:cxnSp>
      <p:cxnSp>
        <p:nvCxnSpPr>
          <p:cNvPr id="311" name="Google Shape;311;p19"/>
          <p:cNvCxnSpPr/>
          <p:nvPr/>
        </p:nvCxnSpPr>
        <p:spPr>
          <a:xfrm rot="10800000">
            <a:off x="12144375" y="5410200"/>
            <a:ext cx="0" cy="4102100"/>
          </a:xfrm>
          <a:prstGeom prst="straightConnector1">
            <a:avLst/>
          </a:prstGeom>
          <a:noFill/>
          <a:ln w="19050" cap="flat" cmpd="sng">
            <a:solidFill>
              <a:srgbClr val="978D65"/>
            </a:solidFill>
            <a:prstDash val="solid"/>
            <a:miter lim="400000"/>
            <a:headEnd type="none" w="med" len="med"/>
            <a:tailEnd type="none" w="med" len="med"/>
          </a:ln>
        </p:spPr>
      </p:cxnSp>
      <p:sp>
        <p:nvSpPr>
          <p:cNvPr id="312" name="Google Shape;312;p19"/>
          <p:cNvSpPr txBox="1"/>
          <p:nvPr/>
        </p:nvSpPr>
        <p:spPr>
          <a:xfrm>
            <a:off x="2816225" y="1312863"/>
            <a:ext cx="18665825" cy="210185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000" b="1" i="1">
                <a:solidFill>
                  <a:srgbClr val="978D65"/>
                </a:solidFill>
                <a:latin typeface="Calibri"/>
                <a:ea typeface="Calibri"/>
                <a:cs typeface="Calibri"/>
                <a:sym typeface="Calibri"/>
              </a:rPr>
              <a:t>Essay #4</a:t>
            </a:r>
            <a:endParaRPr/>
          </a:p>
          <a:p>
            <a:pPr marL="0" marR="0" lvl="0" indent="0" algn="l" rtl="0">
              <a:spcBef>
                <a:spcPts val="0"/>
              </a:spcBef>
              <a:spcAft>
                <a:spcPts val="0"/>
              </a:spcAft>
              <a:buNone/>
            </a:pPr>
            <a:r>
              <a:rPr lang="en-US" sz="4000" b="1" i="1">
                <a:solidFill>
                  <a:srgbClr val="978D65"/>
                </a:solidFill>
                <a:latin typeface="Calibri"/>
                <a:ea typeface="Calibri"/>
                <a:cs typeface="Calibri"/>
                <a:sym typeface="Calibri"/>
              </a:rPr>
              <a:t>Optional</a:t>
            </a:r>
            <a:endParaRPr/>
          </a:p>
          <a:p>
            <a:pPr marL="0" marR="0" lvl="0" indent="0" algn="l" rtl="0">
              <a:spcBef>
                <a:spcPts val="0"/>
              </a:spcBef>
              <a:spcAft>
                <a:spcPts val="0"/>
              </a:spcAft>
              <a:buNone/>
            </a:pPr>
            <a:r>
              <a:rPr lang="en-US" sz="4000" b="1" i="1">
                <a:solidFill>
                  <a:srgbClr val="978D65"/>
                </a:solidFill>
                <a:latin typeface="Calibri"/>
                <a:ea typeface="Calibri"/>
                <a:cs typeface="Calibri"/>
                <a:sym typeface="Calibri"/>
              </a:rPr>
              <a:t>Max. 2000 characters</a:t>
            </a:r>
            <a:endParaRPr/>
          </a:p>
        </p:txBody>
      </p:sp>
      <p:sp>
        <p:nvSpPr>
          <p:cNvPr id="313" name="Google Shape;313;p19"/>
          <p:cNvSpPr txBox="1"/>
          <p:nvPr/>
        </p:nvSpPr>
        <p:spPr>
          <a:xfrm>
            <a:off x="2816225" y="3852863"/>
            <a:ext cx="18665825" cy="1025525"/>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6000" b="1">
                <a:solidFill>
                  <a:srgbClr val="1A3B60"/>
                </a:solidFill>
                <a:latin typeface="Calibri"/>
                <a:ea typeface="Calibri"/>
                <a:cs typeface="Calibri"/>
                <a:sym typeface="Calibri"/>
              </a:rPr>
              <a:t>Critical Need Language Award Essay</a:t>
            </a:r>
            <a:endParaRPr sz="9600" b="1">
              <a:solidFill>
                <a:srgbClr val="1A3B60"/>
              </a:solidFill>
              <a:latin typeface="Calibri"/>
              <a:ea typeface="Calibri"/>
              <a:cs typeface="Calibri"/>
              <a:sym typeface="Calibri"/>
            </a:endParaRPr>
          </a:p>
        </p:txBody>
      </p:sp>
      <p:cxnSp>
        <p:nvCxnSpPr>
          <p:cNvPr id="314" name="Google Shape;314;p19"/>
          <p:cNvCxnSpPr/>
          <p:nvPr/>
        </p:nvCxnSpPr>
        <p:spPr>
          <a:xfrm>
            <a:off x="685800" y="5446713"/>
            <a:ext cx="23164800" cy="0"/>
          </a:xfrm>
          <a:prstGeom prst="straightConnector1">
            <a:avLst/>
          </a:prstGeom>
          <a:noFill/>
          <a:ln w="19050" cap="flat" cmpd="sng">
            <a:solidFill>
              <a:srgbClr val="978D65"/>
            </a:solidFill>
            <a:prstDash val="solid"/>
            <a:miter lim="400000"/>
            <a:headEnd type="none" w="med" len="med"/>
            <a:tailEnd type="none" w="med" len="med"/>
          </a:ln>
        </p:spPr>
      </p:cxnSp>
      <p:cxnSp>
        <p:nvCxnSpPr>
          <p:cNvPr id="315" name="Google Shape;315;p19"/>
          <p:cNvCxnSpPr/>
          <p:nvPr/>
        </p:nvCxnSpPr>
        <p:spPr>
          <a:xfrm>
            <a:off x="685800" y="9536113"/>
            <a:ext cx="23164800" cy="0"/>
          </a:xfrm>
          <a:prstGeom prst="straightConnector1">
            <a:avLst/>
          </a:prstGeom>
          <a:noFill/>
          <a:ln w="19050" cap="flat" cmpd="sng">
            <a:solidFill>
              <a:srgbClr val="978D65"/>
            </a:solidFill>
            <a:prstDash val="solid"/>
            <a:miter lim="400000"/>
            <a:headEnd type="none" w="med" len="med"/>
            <a:tailEnd type="none" w="med" len="med"/>
          </a:ln>
        </p:spPr>
      </p:cxnSp>
      <p:cxnSp>
        <p:nvCxnSpPr>
          <p:cNvPr id="316" name="Google Shape;316;p19"/>
          <p:cNvCxnSpPr/>
          <p:nvPr/>
        </p:nvCxnSpPr>
        <p:spPr>
          <a:xfrm rot="10800000">
            <a:off x="18161000" y="5453063"/>
            <a:ext cx="0" cy="4103687"/>
          </a:xfrm>
          <a:prstGeom prst="straightConnector1">
            <a:avLst/>
          </a:prstGeom>
          <a:noFill/>
          <a:ln w="19050" cap="flat" cmpd="sng">
            <a:solidFill>
              <a:srgbClr val="978D65"/>
            </a:solidFill>
            <a:prstDash val="solid"/>
            <a:miter lim="400000"/>
            <a:headEnd type="none" w="med" len="med"/>
            <a:tailEnd type="none" w="med" len="med"/>
          </a:ln>
        </p:spPr>
      </p:cxnSp>
      <p:sp>
        <p:nvSpPr>
          <p:cNvPr id="317" name="Google Shape;317;p19"/>
          <p:cNvSpPr txBox="1"/>
          <p:nvPr/>
        </p:nvSpPr>
        <p:spPr>
          <a:xfrm>
            <a:off x="18167350" y="6121400"/>
            <a:ext cx="5927725" cy="3303588"/>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4400" b="1">
                <a:solidFill>
                  <a:srgbClr val="978D65"/>
                </a:solidFill>
                <a:latin typeface="Calibri"/>
                <a:ea typeface="Calibri"/>
                <a:cs typeface="Calibri"/>
                <a:sym typeface="Calibri"/>
              </a:rPr>
              <a:t>Motivations for improving language proficiency</a:t>
            </a:r>
            <a:br>
              <a:rPr lang="en-US" sz="4400" b="1">
                <a:solidFill>
                  <a:srgbClr val="978D65"/>
                </a:solidFill>
                <a:latin typeface="Calibri"/>
                <a:ea typeface="Calibri"/>
                <a:cs typeface="Calibri"/>
                <a:sym typeface="Calibri"/>
              </a:rPr>
            </a:br>
            <a:r>
              <a:rPr lang="en-US" sz="3200">
                <a:solidFill>
                  <a:srgbClr val="707372"/>
                </a:solidFill>
                <a:latin typeface="Calibri"/>
                <a:ea typeface="Calibri"/>
                <a:cs typeface="Calibri"/>
                <a:sym typeface="Calibri"/>
              </a:rPr>
              <a:t>(academic, professional, personal)</a:t>
            </a:r>
            <a:endParaRPr/>
          </a:p>
          <a:p>
            <a:pPr marL="0" marR="0" lvl="0" indent="0" algn="l" rtl="0">
              <a:spcBef>
                <a:spcPts val="0"/>
              </a:spcBef>
              <a:spcAft>
                <a:spcPts val="0"/>
              </a:spcAft>
              <a:buNone/>
            </a:pPr>
            <a:endParaRPr sz="4400" b="1">
              <a:solidFill>
                <a:srgbClr val="978D65"/>
              </a:solidFill>
              <a:latin typeface="Calibri"/>
              <a:ea typeface="Calibri"/>
              <a:cs typeface="Calibri"/>
              <a:sym typeface="Calibri"/>
            </a:endParaRPr>
          </a:p>
        </p:txBody>
      </p:sp>
      <p:sp>
        <p:nvSpPr>
          <p:cNvPr id="318" name="Google Shape;318;p19"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
          <p:cNvSpPr txBox="1"/>
          <p:nvPr/>
        </p:nvSpPr>
        <p:spPr>
          <a:xfrm>
            <a:off x="1358900" y="2589213"/>
            <a:ext cx="10783888" cy="1027112"/>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000" b="1" i="0" u="none" strike="noStrike" cap="none">
                <a:solidFill>
                  <a:srgbClr val="1A3B60"/>
                </a:solidFill>
                <a:latin typeface="Calibri"/>
                <a:ea typeface="Calibri"/>
                <a:cs typeface="Calibri"/>
                <a:sym typeface="Calibri"/>
              </a:rPr>
              <a:t>U.S. Department of State</a:t>
            </a:r>
            <a:endParaRPr/>
          </a:p>
        </p:txBody>
      </p:sp>
      <p:sp>
        <p:nvSpPr>
          <p:cNvPr id="136" name="Google Shape;136;p2"/>
          <p:cNvSpPr txBox="1"/>
          <p:nvPr/>
        </p:nvSpPr>
        <p:spPr>
          <a:xfrm>
            <a:off x="1358900" y="3752850"/>
            <a:ext cx="10783888" cy="3487738"/>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r>
              <a:rPr lang="en-US" sz="4400" b="0" i="0" u="none" strike="noStrike" cap="none">
                <a:solidFill>
                  <a:srgbClr val="707372"/>
                </a:solidFill>
                <a:latin typeface="Calibri"/>
                <a:ea typeface="Calibri"/>
                <a:cs typeface="Calibri"/>
                <a:sym typeface="Calibri"/>
              </a:rPr>
              <a:t>Promote mutual understanding between the people of the United States and the people of other countries, and they do so by facilitating opportunities of academic, professional, athletic, and other cultural exchange. </a:t>
            </a:r>
            <a:endParaRPr/>
          </a:p>
        </p:txBody>
      </p:sp>
      <p:sp>
        <p:nvSpPr>
          <p:cNvPr id="137" name="Google Shape;137;p2"/>
          <p:cNvSpPr txBox="1"/>
          <p:nvPr/>
        </p:nvSpPr>
        <p:spPr>
          <a:xfrm>
            <a:off x="1358900" y="7377113"/>
            <a:ext cx="4953000" cy="1087437"/>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3200" b="1" i="0" u="none" strike="noStrike" cap="none">
                <a:solidFill>
                  <a:srgbClr val="948A63"/>
                </a:solidFill>
                <a:latin typeface="Calibri"/>
                <a:ea typeface="Calibri"/>
                <a:cs typeface="Calibri"/>
                <a:sym typeface="Calibri"/>
              </a:rPr>
              <a:t>studyabroad.state.gov</a:t>
            </a:r>
            <a:endParaRPr/>
          </a:p>
          <a:p>
            <a:pPr marL="0" marR="0" lvl="0" indent="0" algn="l" rtl="0">
              <a:spcBef>
                <a:spcPts val="0"/>
              </a:spcBef>
              <a:spcAft>
                <a:spcPts val="0"/>
              </a:spcAft>
              <a:buNone/>
            </a:pPr>
            <a:r>
              <a:rPr lang="en-US" sz="3200" b="1" i="0" u="none" strike="noStrike" cap="none">
                <a:solidFill>
                  <a:srgbClr val="948A63"/>
                </a:solidFill>
                <a:latin typeface="Calibri"/>
                <a:ea typeface="Calibri"/>
                <a:cs typeface="Calibri"/>
                <a:sym typeface="Calibri"/>
              </a:rPr>
              <a:t>exchanges.state.gov</a:t>
            </a:r>
            <a:endParaRPr/>
          </a:p>
        </p:txBody>
      </p:sp>
      <p:pic>
        <p:nvPicPr>
          <p:cNvPr id="138" name="Google Shape;138;p2" descr="Image result for bureau of educational and cultural affairs"/>
          <p:cNvPicPr preferRelativeResize="0"/>
          <p:nvPr/>
        </p:nvPicPr>
        <p:blipFill rotWithShape="1">
          <a:blip r:embed="rId3">
            <a:alphaModFix/>
          </a:blip>
          <a:srcRect/>
          <a:stretch/>
        </p:blipFill>
        <p:spPr>
          <a:xfrm>
            <a:off x="12241213" y="2579688"/>
            <a:ext cx="10882312" cy="2998787"/>
          </a:xfrm>
          <a:prstGeom prst="rect">
            <a:avLst/>
          </a:prstGeom>
          <a:noFill/>
          <a:ln>
            <a:noFill/>
          </a:ln>
        </p:spPr>
      </p:pic>
      <p:pic>
        <p:nvPicPr>
          <p:cNvPr id="139" name="Google Shape;139;p2" descr="Logo&#10;&#10;Description automatically generated"/>
          <p:cNvPicPr preferRelativeResize="0"/>
          <p:nvPr/>
        </p:nvPicPr>
        <p:blipFill rotWithShape="1">
          <a:blip r:embed="rId4">
            <a:alphaModFix/>
          </a:blip>
          <a:srcRect/>
          <a:stretch/>
        </p:blipFill>
        <p:spPr>
          <a:xfrm>
            <a:off x="12833350" y="5578475"/>
            <a:ext cx="9698038" cy="4157663"/>
          </a:xfrm>
          <a:prstGeom prst="rect">
            <a:avLst/>
          </a:prstGeom>
          <a:noFill/>
          <a:ln>
            <a:noFill/>
          </a:ln>
        </p:spPr>
      </p:pic>
      <p:sp>
        <p:nvSpPr>
          <p:cNvPr id="140" name="Google Shape;140;p2"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b="0" i="0" u="none" strike="noStrike" cap="none">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0"/>
          <p:cNvSpPr txBox="1"/>
          <p:nvPr/>
        </p:nvSpPr>
        <p:spPr>
          <a:xfrm>
            <a:off x="1343025" y="1189038"/>
            <a:ext cx="10139363" cy="1119187"/>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Arial"/>
                <a:ea typeface="Arial"/>
                <a:cs typeface="Arial"/>
                <a:sym typeface="Arial"/>
              </a:rPr>
              <a:t>Selection Criteria</a:t>
            </a:r>
            <a:endParaRPr/>
          </a:p>
        </p:txBody>
      </p:sp>
      <p:sp>
        <p:nvSpPr>
          <p:cNvPr id="324" name="Google Shape;324;p20"/>
          <p:cNvSpPr/>
          <p:nvPr/>
        </p:nvSpPr>
        <p:spPr>
          <a:xfrm>
            <a:off x="12901661" y="1189417"/>
            <a:ext cx="10372820" cy="1759371"/>
          </a:xfrm>
          <a:prstGeom prst="rect">
            <a:avLst/>
          </a:prstGeom>
          <a:solidFill>
            <a:srgbClr val="1A3B60"/>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a:solidFill>
                <a:srgbClr val="FFFFFF"/>
              </a:solidFill>
              <a:latin typeface="Helvetica Neue"/>
              <a:ea typeface="Helvetica Neue"/>
              <a:cs typeface="Helvetica Neue"/>
              <a:sym typeface="Helvetica Neue"/>
            </a:endParaRPr>
          </a:p>
        </p:txBody>
      </p:sp>
      <p:sp>
        <p:nvSpPr>
          <p:cNvPr id="325" name="Google Shape;325;p20"/>
          <p:cNvSpPr txBox="1"/>
          <p:nvPr/>
        </p:nvSpPr>
        <p:spPr>
          <a:xfrm>
            <a:off x="13242925" y="1341438"/>
            <a:ext cx="9642475" cy="1455737"/>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Impact of Program &amp; Destination on Student’s Academic &amp; Career Directory</a:t>
            </a:r>
            <a:endParaRPr/>
          </a:p>
        </p:txBody>
      </p:sp>
      <p:sp>
        <p:nvSpPr>
          <p:cNvPr id="326" name="Google Shape;326;p20"/>
          <p:cNvSpPr/>
          <p:nvPr/>
        </p:nvSpPr>
        <p:spPr>
          <a:xfrm>
            <a:off x="12901661" y="3103942"/>
            <a:ext cx="10372820" cy="1759371"/>
          </a:xfrm>
          <a:prstGeom prst="rect">
            <a:avLst/>
          </a:prstGeom>
          <a:solidFill>
            <a:srgbClr val="1A3B60"/>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a:solidFill>
                <a:srgbClr val="FFFFFF"/>
              </a:solidFill>
              <a:latin typeface="Helvetica Neue"/>
              <a:ea typeface="Helvetica Neue"/>
              <a:cs typeface="Helvetica Neue"/>
              <a:sym typeface="Helvetica Neue"/>
            </a:endParaRPr>
          </a:p>
        </p:txBody>
      </p:sp>
      <p:sp>
        <p:nvSpPr>
          <p:cNvPr id="327" name="Google Shape;327;p20"/>
          <p:cNvSpPr txBox="1"/>
          <p:nvPr/>
        </p:nvSpPr>
        <p:spPr>
          <a:xfrm>
            <a:off x="13242925" y="3255963"/>
            <a:ext cx="9642475" cy="1455737"/>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Community Impact Abroad &amp; </a:t>
            </a:r>
            <a:endParaRPr/>
          </a:p>
          <a:p>
            <a:pPr marL="0" marR="0" lvl="0" indent="0" algn="ctr" rtl="0">
              <a:spcBef>
                <a:spcPts val="0"/>
              </a:spcBef>
              <a:spcAft>
                <a:spcPts val="0"/>
              </a:spcAft>
              <a:buNone/>
            </a:pPr>
            <a:r>
              <a:rPr lang="en-US" sz="4400" b="1">
                <a:solidFill>
                  <a:schemeClr val="lt1"/>
                </a:solidFill>
                <a:latin typeface="Calibri"/>
                <a:ea typeface="Calibri"/>
                <a:cs typeface="Calibri"/>
                <a:sym typeface="Calibri"/>
              </a:rPr>
              <a:t>Upon Student’s Return Home</a:t>
            </a:r>
            <a:endParaRPr/>
          </a:p>
        </p:txBody>
      </p:sp>
      <p:sp>
        <p:nvSpPr>
          <p:cNvPr id="328" name="Google Shape;328;p20"/>
          <p:cNvSpPr/>
          <p:nvPr/>
        </p:nvSpPr>
        <p:spPr>
          <a:xfrm>
            <a:off x="12901661" y="5018467"/>
            <a:ext cx="10372820" cy="1759371"/>
          </a:xfrm>
          <a:prstGeom prst="rect">
            <a:avLst/>
          </a:prstGeom>
          <a:solidFill>
            <a:srgbClr val="1A3B60"/>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a:solidFill>
                <a:srgbClr val="FFFFFF"/>
              </a:solidFill>
              <a:latin typeface="Helvetica Neue"/>
              <a:ea typeface="Helvetica Neue"/>
              <a:cs typeface="Helvetica Neue"/>
              <a:sym typeface="Helvetica Neue"/>
            </a:endParaRPr>
          </a:p>
        </p:txBody>
      </p:sp>
      <p:sp>
        <p:nvSpPr>
          <p:cNvPr id="329" name="Google Shape;329;p20"/>
          <p:cNvSpPr txBox="1"/>
          <p:nvPr/>
        </p:nvSpPr>
        <p:spPr>
          <a:xfrm>
            <a:off x="13242925" y="5508625"/>
            <a:ext cx="9642475" cy="779463"/>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Academic Preparedness</a:t>
            </a:r>
            <a:endParaRPr/>
          </a:p>
        </p:txBody>
      </p:sp>
      <p:sp>
        <p:nvSpPr>
          <p:cNvPr id="330" name="Google Shape;330;p20"/>
          <p:cNvSpPr/>
          <p:nvPr/>
        </p:nvSpPr>
        <p:spPr>
          <a:xfrm>
            <a:off x="12901661" y="6932992"/>
            <a:ext cx="10372820" cy="1759371"/>
          </a:xfrm>
          <a:prstGeom prst="rect">
            <a:avLst/>
          </a:prstGeom>
          <a:solidFill>
            <a:srgbClr val="1A3B60"/>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a:solidFill>
                <a:srgbClr val="FFFFFF"/>
              </a:solidFill>
              <a:latin typeface="Helvetica Neue"/>
              <a:ea typeface="Helvetica Neue"/>
              <a:cs typeface="Helvetica Neue"/>
              <a:sym typeface="Helvetica Neue"/>
            </a:endParaRPr>
          </a:p>
        </p:txBody>
      </p:sp>
      <p:sp>
        <p:nvSpPr>
          <p:cNvPr id="331" name="Google Shape;331;p20"/>
          <p:cNvSpPr txBox="1"/>
          <p:nvPr/>
        </p:nvSpPr>
        <p:spPr>
          <a:xfrm>
            <a:off x="13242925" y="7423150"/>
            <a:ext cx="9642475" cy="779463"/>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Diversity of Background &amp; Experience</a:t>
            </a:r>
            <a:endParaRPr/>
          </a:p>
        </p:txBody>
      </p:sp>
      <p:sp>
        <p:nvSpPr>
          <p:cNvPr id="332" name="Google Shape;332;p20"/>
          <p:cNvSpPr/>
          <p:nvPr/>
        </p:nvSpPr>
        <p:spPr>
          <a:xfrm>
            <a:off x="12901661" y="8818942"/>
            <a:ext cx="10372820" cy="1759371"/>
          </a:xfrm>
          <a:prstGeom prst="rect">
            <a:avLst/>
          </a:prstGeom>
          <a:solidFill>
            <a:srgbClr val="998D66"/>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a:solidFill>
                <a:srgbClr val="FFFFFF"/>
              </a:solidFill>
              <a:latin typeface="Helvetica Neue"/>
              <a:ea typeface="Helvetica Neue"/>
              <a:cs typeface="Helvetica Neue"/>
              <a:sym typeface="Helvetica Neue"/>
            </a:endParaRPr>
          </a:p>
        </p:txBody>
      </p:sp>
      <p:sp>
        <p:nvSpPr>
          <p:cNvPr id="333" name="Google Shape;333;p20"/>
          <p:cNvSpPr txBox="1"/>
          <p:nvPr/>
        </p:nvSpPr>
        <p:spPr>
          <a:xfrm>
            <a:off x="13242925" y="8970963"/>
            <a:ext cx="9642475" cy="1455737"/>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Commitment to Proficiency in a </a:t>
            </a:r>
            <a:endParaRPr/>
          </a:p>
          <a:p>
            <a:pPr marL="0" marR="0" lvl="0" indent="0" algn="ctr" rtl="0">
              <a:spcBef>
                <a:spcPts val="0"/>
              </a:spcBef>
              <a:spcAft>
                <a:spcPts val="0"/>
              </a:spcAft>
              <a:buNone/>
            </a:pPr>
            <a:r>
              <a:rPr lang="en-US" sz="4400" b="1">
                <a:solidFill>
                  <a:schemeClr val="lt1"/>
                </a:solidFill>
                <a:latin typeface="Calibri"/>
                <a:ea typeface="Calibri"/>
                <a:cs typeface="Calibri"/>
                <a:sym typeface="Calibri"/>
              </a:rPr>
              <a:t>Critical Need Language</a:t>
            </a:r>
            <a:endParaRPr/>
          </a:p>
        </p:txBody>
      </p:sp>
      <p:pic>
        <p:nvPicPr>
          <p:cNvPr id="334" name="Google Shape;334;p20" descr="A group of people posing for the camera&#10;&#10;Description automatically generated"/>
          <p:cNvPicPr preferRelativeResize="0"/>
          <p:nvPr/>
        </p:nvPicPr>
        <p:blipFill rotWithShape="1">
          <a:blip r:embed="rId3">
            <a:alphaModFix/>
          </a:blip>
          <a:srcRect/>
          <a:stretch/>
        </p:blipFill>
        <p:spPr>
          <a:xfrm>
            <a:off x="1446213" y="2994025"/>
            <a:ext cx="10036175" cy="7527925"/>
          </a:xfrm>
          <a:prstGeom prst="rect">
            <a:avLst/>
          </a:prstGeom>
          <a:noFill/>
          <a:ln w="76200" cap="flat" cmpd="sng">
            <a:solidFill>
              <a:srgbClr val="1A3B60"/>
            </a:solidFill>
            <a:prstDash val="solid"/>
            <a:miter lim="800000"/>
            <a:headEnd type="none" w="sm" len="sm"/>
            <a:tailEnd type="none" w="sm" len="sm"/>
          </a:ln>
        </p:spPr>
      </p:pic>
      <p:sp>
        <p:nvSpPr>
          <p:cNvPr id="335" name="Google Shape;335;p20"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1"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
        <p:nvSpPr>
          <p:cNvPr id="341" name="Google Shape;341;p21"/>
          <p:cNvSpPr/>
          <p:nvPr/>
        </p:nvSpPr>
        <p:spPr>
          <a:xfrm>
            <a:off x="1397000" y="9023350"/>
            <a:ext cx="533400" cy="55563"/>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21"/>
          <p:cNvSpPr txBox="1"/>
          <p:nvPr/>
        </p:nvSpPr>
        <p:spPr>
          <a:xfrm>
            <a:off x="1249363" y="7427913"/>
            <a:ext cx="19611975" cy="1595437"/>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9700" b="1">
                <a:solidFill>
                  <a:srgbClr val="FFFFFF"/>
                </a:solidFill>
                <a:latin typeface="Calibri"/>
                <a:ea typeface="Calibri"/>
                <a:cs typeface="Calibri"/>
                <a:sym typeface="Calibri"/>
              </a:rPr>
              <a:t>Deadlines</a:t>
            </a:r>
            <a:r>
              <a:rPr lang="en-US" sz="9700" b="1">
                <a:solidFill>
                  <a:srgbClr val="FFFFFF"/>
                </a:solidFill>
                <a:latin typeface="Arial"/>
                <a:ea typeface="Arial"/>
                <a:cs typeface="Arial"/>
                <a:sym typeface="Arial"/>
              </a:rPr>
              <a:t> and Timelines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2"/>
          <p:cNvSpPr txBox="1"/>
          <p:nvPr/>
        </p:nvSpPr>
        <p:spPr>
          <a:xfrm>
            <a:off x="1343025" y="1438275"/>
            <a:ext cx="14590713"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Deadlines &amp; Timelines</a:t>
            </a:r>
            <a:endParaRPr/>
          </a:p>
        </p:txBody>
      </p:sp>
      <p:sp>
        <p:nvSpPr>
          <p:cNvPr id="348" name="Google Shape;348;p22"/>
          <p:cNvSpPr/>
          <p:nvPr/>
        </p:nvSpPr>
        <p:spPr>
          <a:xfrm>
            <a:off x="5661025" y="7613650"/>
            <a:ext cx="17392650" cy="2614613"/>
          </a:xfrm>
          <a:prstGeom prst="rightArrow">
            <a:avLst>
              <a:gd name="adj1" fmla="val 50000"/>
              <a:gd name="adj2" fmla="val 50000"/>
            </a:avLst>
          </a:prstGeom>
          <a:solidFill>
            <a:srgbClr val="707372">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Helvetica Neue"/>
              <a:ea typeface="Helvetica Neue"/>
              <a:cs typeface="Helvetica Neue"/>
              <a:sym typeface="Helvetica Neue"/>
            </a:endParaRPr>
          </a:p>
        </p:txBody>
      </p:sp>
      <p:sp>
        <p:nvSpPr>
          <p:cNvPr id="349" name="Google Shape;349;p22"/>
          <p:cNvSpPr/>
          <p:nvPr/>
        </p:nvSpPr>
        <p:spPr>
          <a:xfrm>
            <a:off x="5578475" y="3400425"/>
            <a:ext cx="17475200" cy="2614613"/>
          </a:xfrm>
          <a:prstGeom prst="rightArrow">
            <a:avLst>
              <a:gd name="adj1" fmla="val 50000"/>
              <a:gd name="adj2" fmla="val 50000"/>
            </a:avLst>
          </a:prstGeom>
          <a:solidFill>
            <a:srgbClr val="707372">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Helvetica Neue"/>
              <a:ea typeface="Helvetica Neue"/>
              <a:cs typeface="Helvetica Neue"/>
              <a:sym typeface="Helvetica Neue"/>
            </a:endParaRPr>
          </a:p>
        </p:txBody>
      </p:sp>
      <p:sp>
        <p:nvSpPr>
          <p:cNvPr id="350" name="Google Shape;350;p22"/>
          <p:cNvSpPr/>
          <p:nvPr/>
        </p:nvSpPr>
        <p:spPr>
          <a:xfrm>
            <a:off x="6815616" y="3521488"/>
            <a:ext cx="4190266" cy="2371591"/>
          </a:xfrm>
          <a:prstGeom prst="rect">
            <a:avLst/>
          </a:prstGeom>
          <a:solidFill>
            <a:srgbClr val="1A3B60"/>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a:solidFill>
                <a:srgbClr val="FFFFFF"/>
              </a:solidFill>
              <a:latin typeface="Helvetica Neue"/>
              <a:ea typeface="Helvetica Neue"/>
              <a:cs typeface="Helvetica Neue"/>
              <a:sym typeface="Helvetica Neue"/>
            </a:endParaRPr>
          </a:p>
        </p:txBody>
      </p:sp>
      <p:sp>
        <p:nvSpPr>
          <p:cNvPr id="351" name="Google Shape;351;p22"/>
          <p:cNvSpPr/>
          <p:nvPr/>
        </p:nvSpPr>
        <p:spPr>
          <a:xfrm>
            <a:off x="1272191" y="3399878"/>
            <a:ext cx="4678017" cy="2614812"/>
          </a:xfrm>
          <a:prstGeom prst="rect">
            <a:avLst/>
          </a:prstGeom>
          <a:solidFill>
            <a:srgbClr val="1A3B60"/>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a:solidFill>
                <a:srgbClr val="FFFFFF"/>
              </a:solidFill>
              <a:latin typeface="Helvetica Neue"/>
              <a:ea typeface="Helvetica Neue"/>
              <a:cs typeface="Helvetica Neue"/>
              <a:sym typeface="Helvetica Neue"/>
            </a:endParaRPr>
          </a:p>
        </p:txBody>
      </p:sp>
      <p:sp>
        <p:nvSpPr>
          <p:cNvPr id="352" name="Google Shape;352;p22"/>
          <p:cNvSpPr/>
          <p:nvPr/>
        </p:nvSpPr>
        <p:spPr>
          <a:xfrm>
            <a:off x="1272191" y="7653826"/>
            <a:ext cx="4678017" cy="2614812"/>
          </a:xfrm>
          <a:prstGeom prst="rect">
            <a:avLst/>
          </a:prstGeom>
          <a:solidFill>
            <a:srgbClr val="998D66"/>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a:solidFill>
                <a:srgbClr val="FFFFFF"/>
              </a:solidFill>
              <a:latin typeface="Helvetica Neue"/>
              <a:ea typeface="Helvetica Neue"/>
              <a:cs typeface="Helvetica Neue"/>
              <a:sym typeface="Helvetica Neue"/>
            </a:endParaRPr>
          </a:p>
        </p:txBody>
      </p:sp>
      <p:sp>
        <p:nvSpPr>
          <p:cNvPr id="353" name="Google Shape;353;p22"/>
          <p:cNvSpPr txBox="1"/>
          <p:nvPr/>
        </p:nvSpPr>
        <p:spPr>
          <a:xfrm>
            <a:off x="7075488" y="4308475"/>
            <a:ext cx="3670300" cy="781050"/>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Mid-August</a:t>
            </a:r>
            <a:endParaRPr/>
          </a:p>
        </p:txBody>
      </p:sp>
      <p:sp>
        <p:nvSpPr>
          <p:cNvPr id="354" name="Google Shape;354;p22"/>
          <p:cNvSpPr/>
          <p:nvPr/>
        </p:nvSpPr>
        <p:spPr>
          <a:xfrm>
            <a:off x="11665911" y="3521488"/>
            <a:ext cx="4190266" cy="2371591"/>
          </a:xfrm>
          <a:prstGeom prst="rect">
            <a:avLst/>
          </a:prstGeom>
          <a:solidFill>
            <a:srgbClr val="1A3B60"/>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a:solidFill>
                <a:srgbClr val="FFFFFF"/>
              </a:solidFill>
              <a:latin typeface="Helvetica Neue"/>
              <a:ea typeface="Helvetica Neue"/>
              <a:cs typeface="Helvetica Neue"/>
              <a:sym typeface="Helvetica Neue"/>
            </a:endParaRPr>
          </a:p>
        </p:txBody>
      </p:sp>
      <p:sp>
        <p:nvSpPr>
          <p:cNvPr id="355" name="Google Shape;355;p22"/>
          <p:cNvSpPr txBox="1"/>
          <p:nvPr/>
        </p:nvSpPr>
        <p:spPr>
          <a:xfrm>
            <a:off x="11812588" y="3971925"/>
            <a:ext cx="3897312" cy="1457325"/>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October 5, 2023</a:t>
            </a:r>
            <a:endParaRPr/>
          </a:p>
          <a:p>
            <a:pPr marL="0" marR="0" lvl="0" indent="0" algn="ctr" rtl="0">
              <a:spcBef>
                <a:spcPts val="0"/>
              </a:spcBef>
              <a:spcAft>
                <a:spcPts val="0"/>
              </a:spcAft>
              <a:buNone/>
            </a:pPr>
            <a:r>
              <a:rPr lang="en-US" sz="4400" b="1">
                <a:solidFill>
                  <a:schemeClr val="lt1"/>
                </a:solidFill>
                <a:latin typeface="Calibri"/>
                <a:ea typeface="Calibri"/>
                <a:cs typeface="Calibri"/>
                <a:sym typeface="Calibri"/>
              </a:rPr>
              <a:t>11:59pm PT</a:t>
            </a:r>
            <a:endParaRPr/>
          </a:p>
        </p:txBody>
      </p:sp>
      <p:sp>
        <p:nvSpPr>
          <p:cNvPr id="356" name="Google Shape;356;p22"/>
          <p:cNvSpPr/>
          <p:nvPr/>
        </p:nvSpPr>
        <p:spPr>
          <a:xfrm>
            <a:off x="16516206" y="3521488"/>
            <a:ext cx="4190266" cy="2371591"/>
          </a:xfrm>
          <a:prstGeom prst="rect">
            <a:avLst/>
          </a:prstGeom>
          <a:solidFill>
            <a:srgbClr val="1A3B60"/>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a:solidFill>
                <a:srgbClr val="FFFFFF"/>
              </a:solidFill>
              <a:latin typeface="Helvetica Neue"/>
              <a:ea typeface="Helvetica Neue"/>
              <a:cs typeface="Helvetica Neue"/>
              <a:sym typeface="Helvetica Neue"/>
            </a:endParaRPr>
          </a:p>
        </p:txBody>
      </p:sp>
      <p:sp>
        <p:nvSpPr>
          <p:cNvPr id="357" name="Google Shape;357;p22"/>
          <p:cNvSpPr txBox="1"/>
          <p:nvPr/>
        </p:nvSpPr>
        <p:spPr>
          <a:xfrm>
            <a:off x="16503650" y="4310063"/>
            <a:ext cx="4210050" cy="779462"/>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October 12, 2023</a:t>
            </a:r>
            <a:endParaRPr/>
          </a:p>
        </p:txBody>
      </p:sp>
      <p:sp>
        <p:nvSpPr>
          <p:cNvPr id="358" name="Google Shape;358;p22"/>
          <p:cNvSpPr/>
          <p:nvPr/>
        </p:nvSpPr>
        <p:spPr>
          <a:xfrm>
            <a:off x="6815616" y="7721583"/>
            <a:ext cx="4190266" cy="2371591"/>
          </a:xfrm>
          <a:prstGeom prst="rect">
            <a:avLst/>
          </a:prstGeom>
          <a:solidFill>
            <a:srgbClr val="998D66"/>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a:solidFill>
                <a:srgbClr val="FFFFFF"/>
              </a:solidFill>
              <a:latin typeface="Helvetica Neue"/>
              <a:ea typeface="Helvetica Neue"/>
              <a:cs typeface="Helvetica Neue"/>
              <a:sym typeface="Helvetica Neue"/>
            </a:endParaRPr>
          </a:p>
        </p:txBody>
      </p:sp>
      <p:sp>
        <p:nvSpPr>
          <p:cNvPr id="359" name="Google Shape;359;p22"/>
          <p:cNvSpPr txBox="1"/>
          <p:nvPr/>
        </p:nvSpPr>
        <p:spPr>
          <a:xfrm>
            <a:off x="7075488" y="8523288"/>
            <a:ext cx="3670300" cy="779462"/>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Mid-January</a:t>
            </a:r>
            <a:endParaRPr/>
          </a:p>
        </p:txBody>
      </p:sp>
      <p:sp>
        <p:nvSpPr>
          <p:cNvPr id="360" name="Google Shape;360;p22"/>
          <p:cNvSpPr/>
          <p:nvPr/>
        </p:nvSpPr>
        <p:spPr>
          <a:xfrm>
            <a:off x="11665911" y="7735679"/>
            <a:ext cx="4190266" cy="2371591"/>
          </a:xfrm>
          <a:prstGeom prst="rect">
            <a:avLst/>
          </a:prstGeom>
          <a:solidFill>
            <a:srgbClr val="998D66"/>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a:solidFill>
                <a:srgbClr val="FFFFFF"/>
              </a:solidFill>
              <a:latin typeface="Helvetica Neue"/>
              <a:ea typeface="Helvetica Neue"/>
              <a:cs typeface="Helvetica Neue"/>
              <a:sym typeface="Helvetica Neue"/>
            </a:endParaRPr>
          </a:p>
        </p:txBody>
      </p:sp>
      <p:sp>
        <p:nvSpPr>
          <p:cNvPr id="361" name="Google Shape;361;p22"/>
          <p:cNvSpPr txBox="1"/>
          <p:nvPr/>
        </p:nvSpPr>
        <p:spPr>
          <a:xfrm>
            <a:off x="11812588" y="8186202"/>
            <a:ext cx="3897312" cy="1456809"/>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March 7, 2024</a:t>
            </a:r>
            <a:endParaRPr/>
          </a:p>
          <a:p>
            <a:pPr marL="0" marR="0" lvl="0" indent="0" algn="ctr" rtl="0">
              <a:spcBef>
                <a:spcPts val="0"/>
              </a:spcBef>
              <a:spcAft>
                <a:spcPts val="0"/>
              </a:spcAft>
              <a:buNone/>
            </a:pPr>
            <a:r>
              <a:rPr lang="en-US" sz="4400" b="1">
                <a:solidFill>
                  <a:schemeClr val="lt1"/>
                </a:solidFill>
                <a:latin typeface="Calibri"/>
                <a:ea typeface="Calibri"/>
                <a:cs typeface="Calibri"/>
                <a:sym typeface="Calibri"/>
              </a:rPr>
              <a:t>11:59pm PT</a:t>
            </a:r>
            <a:endParaRPr/>
          </a:p>
        </p:txBody>
      </p:sp>
      <p:sp>
        <p:nvSpPr>
          <p:cNvPr id="362" name="Google Shape;362;p22"/>
          <p:cNvSpPr/>
          <p:nvPr/>
        </p:nvSpPr>
        <p:spPr>
          <a:xfrm>
            <a:off x="16516206" y="7735679"/>
            <a:ext cx="4190266" cy="2371591"/>
          </a:xfrm>
          <a:prstGeom prst="rect">
            <a:avLst/>
          </a:prstGeom>
          <a:solidFill>
            <a:srgbClr val="998D66"/>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a:solidFill>
                <a:srgbClr val="FFFFFF"/>
              </a:solidFill>
              <a:latin typeface="Helvetica Neue"/>
              <a:ea typeface="Helvetica Neue"/>
              <a:cs typeface="Helvetica Neue"/>
              <a:sym typeface="Helvetica Neue"/>
            </a:endParaRPr>
          </a:p>
        </p:txBody>
      </p:sp>
      <p:sp>
        <p:nvSpPr>
          <p:cNvPr id="363" name="Google Shape;363;p22"/>
          <p:cNvSpPr txBox="1"/>
          <p:nvPr/>
        </p:nvSpPr>
        <p:spPr>
          <a:xfrm>
            <a:off x="16503650" y="8524756"/>
            <a:ext cx="4210050" cy="779701"/>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March 14, 2024</a:t>
            </a:r>
            <a:endParaRPr/>
          </a:p>
        </p:txBody>
      </p:sp>
      <p:sp>
        <p:nvSpPr>
          <p:cNvPr id="364" name="Google Shape;364;p22"/>
          <p:cNvSpPr txBox="1"/>
          <p:nvPr/>
        </p:nvSpPr>
        <p:spPr>
          <a:xfrm>
            <a:off x="1455738" y="3426877"/>
            <a:ext cx="4310062" cy="1456809"/>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October 2023 Deadline</a:t>
            </a:r>
            <a:endParaRPr/>
          </a:p>
        </p:txBody>
      </p:sp>
      <p:sp>
        <p:nvSpPr>
          <p:cNvPr id="365" name="Google Shape;365;p22"/>
          <p:cNvSpPr txBox="1"/>
          <p:nvPr/>
        </p:nvSpPr>
        <p:spPr>
          <a:xfrm>
            <a:off x="1395413" y="4810105"/>
            <a:ext cx="4432300" cy="1087477"/>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Abroad Program Starts</a:t>
            </a:r>
            <a:endParaRPr/>
          </a:p>
          <a:p>
            <a:pPr marL="0" marR="0" lvl="0" indent="0" algn="ctr" rtl="0">
              <a:spcBef>
                <a:spcPts val="0"/>
              </a:spcBef>
              <a:spcAft>
                <a:spcPts val="0"/>
              </a:spcAft>
              <a:buNone/>
            </a:pPr>
            <a:r>
              <a:rPr lang="en-US" sz="3200">
                <a:solidFill>
                  <a:schemeClr val="lt1"/>
                </a:solidFill>
                <a:latin typeface="Calibri"/>
                <a:ea typeface="Calibri"/>
                <a:cs typeface="Calibri"/>
                <a:sym typeface="Calibri"/>
              </a:rPr>
              <a:t>Dec 2023 – Oct 2024</a:t>
            </a:r>
            <a:endParaRPr/>
          </a:p>
        </p:txBody>
      </p:sp>
      <p:sp>
        <p:nvSpPr>
          <p:cNvPr id="366" name="Google Shape;366;p22"/>
          <p:cNvSpPr txBox="1"/>
          <p:nvPr/>
        </p:nvSpPr>
        <p:spPr>
          <a:xfrm>
            <a:off x="1455738" y="7731383"/>
            <a:ext cx="4310062" cy="1456809"/>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March 2024 Deadline</a:t>
            </a:r>
            <a:endParaRPr/>
          </a:p>
        </p:txBody>
      </p:sp>
      <p:sp>
        <p:nvSpPr>
          <p:cNvPr id="367" name="Google Shape;367;p22"/>
          <p:cNvSpPr txBox="1"/>
          <p:nvPr/>
        </p:nvSpPr>
        <p:spPr>
          <a:xfrm>
            <a:off x="1395413" y="9115425"/>
            <a:ext cx="4432300" cy="1087438"/>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Abroad Program Starts</a:t>
            </a:r>
            <a:endParaRPr/>
          </a:p>
          <a:p>
            <a:pPr marL="0" marR="0" lvl="0" indent="0" algn="ctr" rtl="0">
              <a:spcBef>
                <a:spcPts val="0"/>
              </a:spcBef>
              <a:spcAft>
                <a:spcPts val="0"/>
              </a:spcAft>
              <a:buNone/>
            </a:pPr>
            <a:r>
              <a:rPr lang="en-US" sz="3200">
                <a:solidFill>
                  <a:schemeClr val="lt1"/>
                </a:solidFill>
                <a:latin typeface="Calibri"/>
                <a:ea typeface="Calibri"/>
                <a:cs typeface="Calibri"/>
                <a:sym typeface="Calibri"/>
              </a:rPr>
              <a:t>May 2024 – April 2025</a:t>
            </a:r>
            <a:endParaRPr/>
          </a:p>
        </p:txBody>
      </p:sp>
      <p:sp>
        <p:nvSpPr>
          <p:cNvPr id="368" name="Google Shape;368;p22"/>
          <p:cNvSpPr txBox="1"/>
          <p:nvPr/>
        </p:nvSpPr>
        <p:spPr>
          <a:xfrm>
            <a:off x="6543675" y="2587625"/>
            <a:ext cx="4733925" cy="717550"/>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000" b="1">
                <a:solidFill>
                  <a:srgbClr val="707372"/>
                </a:solidFill>
                <a:latin typeface="Calibri"/>
                <a:ea typeface="Calibri"/>
                <a:cs typeface="Calibri"/>
                <a:sym typeface="Calibri"/>
              </a:rPr>
              <a:t>Application Opens</a:t>
            </a:r>
            <a:endParaRPr/>
          </a:p>
        </p:txBody>
      </p:sp>
      <p:sp>
        <p:nvSpPr>
          <p:cNvPr id="369" name="Google Shape;369;p22"/>
          <p:cNvSpPr txBox="1"/>
          <p:nvPr/>
        </p:nvSpPr>
        <p:spPr>
          <a:xfrm>
            <a:off x="11393488" y="2616200"/>
            <a:ext cx="4735512" cy="717550"/>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000" b="1">
                <a:solidFill>
                  <a:srgbClr val="707372"/>
                </a:solidFill>
                <a:latin typeface="Calibri"/>
                <a:ea typeface="Calibri"/>
                <a:cs typeface="Calibri"/>
                <a:sym typeface="Calibri"/>
              </a:rPr>
              <a:t>Applicant Deadline</a:t>
            </a:r>
            <a:endParaRPr/>
          </a:p>
        </p:txBody>
      </p:sp>
      <p:sp>
        <p:nvSpPr>
          <p:cNvPr id="370" name="Google Shape;370;p22"/>
          <p:cNvSpPr txBox="1"/>
          <p:nvPr/>
        </p:nvSpPr>
        <p:spPr>
          <a:xfrm>
            <a:off x="16243300" y="2616200"/>
            <a:ext cx="4735513" cy="717550"/>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4000" b="1">
                <a:solidFill>
                  <a:srgbClr val="707372"/>
                </a:solidFill>
                <a:latin typeface="Calibri"/>
                <a:ea typeface="Calibri"/>
                <a:cs typeface="Calibri"/>
                <a:sym typeface="Calibri"/>
              </a:rPr>
              <a:t>Advisor Deadline</a:t>
            </a:r>
            <a:endParaRPr/>
          </a:p>
        </p:txBody>
      </p:sp>
      <p:sp>
        <p:nvSpPr>
          <p:cNvPr id="371" name="Google Shape;371;p22"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3"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
        <p:nvSpPr>
          <p:cNvPr id="377" name="Google Shape;377;p23"/>
          <p:cNvSpPr/>
          <p:nvPr/>
        </p:nvSpPr>
        <p:spPr>
          <a:xfrm>
            <a:off x="1397000" y="9023350"/>
            <a:ext cx="533400" cy="55563"/>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378;p23"/>
          <p:cNvSpPr txBox="1"/>
          <p:nvPr/>
        </p:nvSpPr>
        <p:spPr>
          <a:xfrm>
            <a:off x="1249363" y="7427913"/>
            <a:ext cx="19611975" cy="1595437"/>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9700" b="1">
                <a:solidFill>
                  <a:srgbClr val="FFFFFF"/>
                </a:solidFill>
                <a:latin typeface="Calibri"/>
                <a:ea typeface="Calibri"/>
                <a:cs typeface="Calibri"/>
                <a:sym typeface="Calibri"/>
              </a:rPr>
              <a:t>Application</a:t>
            </a:r>
            <a:r>
              <a:rPr lang="en-US" sz="9700" b="1">
                <a:solidFill>
                  <a:srgbClr val="FFFFFF"/>
                </a:solidFill>
                <a:latin typeface="Arial"/>
                <a:ea typeface="Arial"/>
                <a:cs typeface="Arial"/>
                <a:sym typeface="Arial"/>
              </a:rPr>
              <a:t> Tips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2aeb4c064be_0_0"/>
          <p:cNvSpPr txBox="1">
            <a:spLocks noGrp="1"/>
          </p:cNvSpPr>
          <p:nvPr>
            <p:ph type="title"/>
          </p:nvPr>
        </p:nvSpPr>
        <p:spPr>
          <a:xfrm>
            <a:off x="1663700" y="3419475"/>
            <a:ext cx="21031200" cy="5705400"/>
          </a:xfrm>
          <a:prstGeom prst="rect">
            <a:avLst/>
          </a:prstGeom>
        </p:spPr>
        <p:txBody>
          <a:bodyPr spcFirstLastPara="1" wrap="square" lIns="50800" tIns="50800" rIns="50800" bIns="50800" anchor="b" anchorCtr="0">
            <a:noAutofit/>
          </a:bodyPr>
          <a:lstStyle/>
          <a:p>
            <a:pPr marL="0" lvl="0" indent="0" algn="l" rtl="0">
              <a:spcBef>
                <a:spcPts val="0"/>
              </a:spcBef>
              <a:spcAft>
                <a:spcPts val="0"/>
              </a:spcAft>
              <a:buNone/>
            </a:pPr>
            <a:r>
              <a:rPr lang="en-US">
                <a:solidFill>
                  <a:srgbClr val="1F4E80"/>
                </a:solidFill>
              </a:rPr>
              <a:t>Tips for Getting Started on your Essays</a:t>
            </a:r>
            <a:endParaRPr>
              <a:solidFill>
                <a:srgbClr val="1F4E8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2aeb4c064be_0_5"/>
          <p:cNvSpPr txBox="1">
            <a:spLocks noGrp="1"/>
          </p:cNvSpPr>
          <p:nvPr>
            <p:ph type="title"/>
          </p:nvPr>
        </p:nvSpPr>
        <p:spPr>
          <a:xfrm>
            <a:off x="3652838" y="0"/>
            <a:ext cx="19507200" cy="3673500"/>
          </a:xfrm>
          <a:prstGeom prst="rect">
            <a:avLst/>
          </a:prstGeom>
        </p:spPr>
        <p:txBody>
          <a:bodyPr spcFirstLastPara="1" wrap="square" lIns="50800" tIns="50800" rIns="50800" bIns="50800" anchor="b" anchorCtr="0">
            <a:noAutofit/>
          </a:bodyPr>
          <a:lstStyle/>
          <a:p>
            <a:pPr marL="0" lvl="0" indent="0" algn="l" rtl="0">
              <a:spcBef>
                <a:spcPts val="0"/>
              </a:spcBef>
              <a:spcAft>
                <a:spcPts val="0"/>
              </a:spcAft>
              <a:buNone/>
            </a:pPr>
            <a:r>
              <a:rPr lang="en-US" sz="6600">
                <a:solidFill>
                  <a:srgbClr val="002F6C"/>
                </a:solidFill>
                <a:latin typeface="Calibri"/>
                <a:ea typeface="Calibri"/>
                <a:cs typeface="Calibri"/>
                <a:sym typeface="Calibri"/>
              </a:rPr>
              <a:t>The Process</a:t>
            </a:r>
            <a:endParaRPr sz="6600">
              <a:solidFill>
                <a:srgbClr val="002F6C"/>
              </a:solidFill>
              <a:latin typeface="Calibri"/>
              <a:ea typeface="Calibri"/>
              <a:cs typeface="Calibri"/>
              <a:sym typeface="Calibri"/>
            </a:endParaRPr>
          </a:p>
        </p:txBody>
      </p:sp>
      <p:sp>
        <p:nvSpPr>
          <p:cNvPr id="389" name="Google Shape;389;g2aeb4c064be_0_5"/>
          <p:cNvSpPr txBox="1">
            <a:spLocks noGrp="1"/>
          </p:cNvSpPr>
          <p:nvPr>
            <p:ph type="body" idx="1"/>
          </p:nvPr>
        </p:nvSpPr>
        <p:spPr>
          <a:xfrm>
            <a:off x="10317900" y="4005000"/>
            <a:ext cx="15763500" cy="8839200"/>
          </a:xfrm>
          <a:prstGeom prst="rect">
            <a:avLst/>
          </a:prstGeom>
        </p:spPr>
        <p:txBody>
          <a:bodyPr spcFirstLastPara="1" wrap="square" lIns="50800" tIns="50800" rIns="50800" bIns="50800" anchor="t" anchorCtr="0">
            <a:noAutofit/>
          </a:bodyPr>
          <a:lstStyle/>
          <a:p>
            <a:pPr marL="457200" lvl="0" indent="-482600" algn="l" rtl="0">
              <a:spcBef>
                <a:spcPts val="1000"/>
              </a:spcBef>
              <a:spcAft>
                <a:spcPts val="0"/>
              </a:spcAft>
              <a:buClr>
                <a:srgbClr val="666666"/>
              </a:buClr>
              <a:buSzPts val="4000"/>
              <a:buFont typeface="Calibri"/>
              <a:buAutoNum type="arabicPeriod"/>
            </a:pPr>
            <a:r>
              <a:rPr lang="en-US" sz="4000" b="0">
                <a:solidFill>
                  <a:srgbClr val="666666"/>
                </a:solidFill>
                <a:latin typeface="Calibri"/>
                <a:ea typeface="Calibri"/>
                <a:cs typeface="Calibri"/>
                <a:sym typeface="Calibri"/>
              </a:rPr>
              <a:t>Gather materials/plan logistics</a:t>
            </a:r>
            <a:endParaRPr sz="4000" b="0">
              <a:solidFill>
                <a:srgbClr val="666666"/>
              </a:solidFill>
              <a:latin typeface="Calibri"/>
              <a:ea typeface="Calibri"/>
              <a:cs typeface="Calibri"/>
              <a:sym typeface="Calibri"/>
            </a:endParaRPr>
          </a:p>
          <a:p>
            <a:pPr marL="457200" lvl="0" indent="-482600" algn="l" rtl="0">
              <a:spcBef>
                <a:spcPts val="1000"/>
              </a:spcBef>
              <a:spcAft>
                <a:spcPts val="0"/>
              </a:spcAft>
              <a:buClr>
                <a:srgbClr val="666666"/>
              </a:buClr>
              <a:buSzPts val="4000"/>
              <a:buFont typeface="Calibri"/>
              <a:buAutoNum type="arabicPeriod"/>
            </a:pPr>
            <a:r>
              <a:rPr lang="en-US" sz="4000" b="0">
                <a:solidFill>
                  <a:srgbClr val="666666"/>
                </a:solidFill>
                <a:latin typeface="Calibri"/>
                <a:ea typeface="Calibri"/>
                <a:cs typeface="Calibri"/>
                <a:sym typeface="Calibri"/>
              </a:rPr>
              <a:t>Brainstorm your response to each essay prompt</a:t>
            </a:r>
            <a:endParaRPr sz="4000" b="0">
              <a:solidFill>
                <a:srgbClr val="666666"/>
              </a:solidFill>
              <a:latin typeface="Calibri"/>
              <a:ea typeface="Calibri"/>
              <a:cs typeface="Calibri"/>
              <a:sym typeface="Calibri"/>
            </a:endParaRPr>
          </a:p>
          <a:p>
            <a:pPr marL="914400" lvl="1" indent="-482600" algn="l" rtl="0">
              <a:spcBef>
                <a:spcPts val="1000"/>
              </a:spcBef>
              <a:spcAft>
                <a:spcPts val="0"/>
              </a:spcAft>
              <a:buClr>
                <a:srgbClr val="666666"/>
              </a:buClr>
              <a:buSzPts val="4000"/>
              <a:buFont typeface="Calibri"/>
              <a:buAutoNum type="alphaLcPeriod"/>
            </a:pPr>
            <a:r>
              <a:rPr lang="en-US" sz="4000" b="0">
                <a:solidFill>
                  <a:srgbClr val="666666"/>
                </a:solidFill>
                <a:latin typeface="Calibri"/>
                <a:ea typeface="Calibri"/>
                <a:cs typeface="Calibri"/>
                <a:sym typeface="Calibri"/>
              </a:rPr>
              <a:t>Use the “Questions to Ask Yourself”</a:t>
            </a:r>
            <a:endParaRPr sz="4000" b="0">
              <a:solidFill>
                <a:srgbClr val="666666"/>
              </a:solidFill>
              <a:latin typeface="Calibri"/>
              <a:ea typeface="Calibri"/>
              <a:cs typeface="Calibri"/>
              <a:sym typeface="Calibri"/>
            </a:endParaRPr>
          </a:p>
          <a:p>
            <a:pPr marL="914400" lvl="1" indent="-482600" algn="l" rtl="0">
              <a:spcBef>
                <a:spcPts val="1000"/>
              </a:spcBef>
              <a:spcAft>
                <a:spcPts val="0"/>
              </a:spcAft>
              <a:buClr>
                <a:srgbClr val="666666"/>
              </a:buClr>
              <a:buSzPts val="4000"/>
              <a:buFont typeface="Calibri"/>
              <a:buAutoNum type="alphaLcPeriod"/>
            </a:pPr>
            <a:r>
              <a:rPr lang="en-US" sz="4000" b="0">
                <a:solidFill>
                  <a:srgbClr val="666666"/>
                </a:solidFill>
                <a:latin typeface="Calibri"/>
                <a:ea typeface="Calibri"/>
                <a:cs typeface="Calibri"/>
                <a:sym typeface="Calibri"/>
              </a:rPr>
              <a:t>Research</a:t>
            </a:r>
            <a:endParaRPr sz="4000" b="0">
              <a:solidFill>
                <a:srgbClr val="666666"/>
              </a:solidFill>
              <a:latin typeface="Calibri"/>
              <a:ea typeface="Calibri"/>
              <a:cs typeface="Calibri"/>
              <a:sym typeface="Calibri"/>
            </a:endParaRPr>
          </a:p>
          <a:p>
            <a:pPr marL="914400" lvl="1" indent="-482600" algn="l" rtl="0">
              <a:spcBef>
                <a:spcPts val="1000"/>
              </a:spcBef>
              <a:spcAft>
                <a:spcPts val="0"/>
              </a:spcAft>
              <a:buClr>
                <a:srgbClr val="666666"/>
              </a:buClr>
              <a:buSzPts val="4000"/>
              <a:buFont typeface="Calibri"/>
              <a:buAutoNum type="alphaLcPeriod"/>
            </a:pPr>
            <a:r>
              <a:rPr lang="en-US" sz="4000" b="0">
                <a:solidFill>
                  <a:srgbClr val="666666"/>
                </a:solidFill>
                <a:latin typeface="Calibri"/>
                <a:ea typeface="Calibri"/>
                <a:cs typeface="Calibri"/>
                <a:sym typeface="Calibri"/>
              </a:rPr>
              <a:t>Seek advice</a:t>
            </a:r>
            <a:endParaRPr sz="4000" b="0">
              <a:solidFill>
                <a:srgbClr val="666666"/>
              </a:solidFill>
              <a:latin typeface="Calibri"/>
              <a:ea typeface="Calibri"/>
              <a:cs typeface="Calibri"/>
              <a:sym typeface="Calibri"/>
            </a:endParaRPr>
          </a:p>
          <a:p>
            <a:pPr marL="457200" lvl="0" indent="-482600" algn="l" rtl="0">
              <a:spcBef>
                <a:spcPts val="1000"/>
              </a:spcBef>
              <a:spcAft>
                <a:spcPts val="0"/>
              </a:spcAft>
              <a:buClr>
                <a:srgbClr val="666666"/>
              </a:buClr>
              <a:buSzPts val="4000"/>
              <a:buFont typeface="Calibri"/>
              <a:buAutoNum type="arabicPeriod"/>
            </a:pPr>
            <a:r>
              <a:rPr lang="en-US" sz="4000" b="0">
                <a:solidFill>
                  <a:srgbClr val="666666"/>
                </a:solidFill>
                <a:latin typeface="Calibri"/>
                <a:ea typeface="Calibri"/>
                <a:cs typeface="Calibri"/>
                <a:sym typeface="Calibri"/>
              </a:rPr>
              <a:t>Outline</a:t>
            </a:r>
            <a:endParaRPr sz="4000" b="0">
              <a:solidFill>
                <a:srgbClr val="666666"/>
              </a:solidFill>
              <a:latin typeface="Calibri"/>
              <a:ea typeface="Calibri"/>
              <a:cs typeface="Calibri"/>
              <a:sym typeface="Calibri"/>
            </a:endParaRPr>
          </a:p>
          <a:p>
            <a:pPr marL="457200" lvl="0" indent="-482600" algn="l" rtl="0">
              <a:spcBef>
                <a:spcPts val="1000"/>
              </a:spcBef>
              <a:spcAft>
                <a:spcPts val="0"/>
              </a:spcAft>
              <a:buClr>
                <a:srgbClr val="666666"/>
              </a:buClr>
              <a:buSzPts val="4000"/>
              <a:buFont typeface="Calibri"/>
              <a:buAutoNum type="arabicPeriod"/>
            </a:pPr>
            <a:r>
              <a:rPr lang="en-US" sz="4000" b="0">
                <a:solidFill>
                  <a:srgbClr val="666666"/>
                </a:solidFill>
                <a:latin typeface="Calibri"/>
                <a:ea typeface="Calibri"/>
                <a:cs typeface="Calibri"/>
                <a:sym typeface="Calibri"/>
              </a:rPr>
              <a:t>Build (detail, context, etc.)</a:t>
            </a:r>
            <a:endParaRPr sz="4000" b="0">
              <a:solidFill>
                <a:srgbClr val="666666"/>
              </a:solidFill>
              <a:latin typeface="Calibri"/>
              <a:ea typeface="Calibri"/>
              <a:cs typeface="Calibri"/>
              <a:sym typeface="Calibri"/>
            </a:endParaRPr>
          </a:p>
          <a:p>
            <a:pPr marL="457200" lvl="0" indent="-482600" algn="l" rtl="0">
              <a:spcBef>
                <a:spcPts val="1000"/>
              </a:spcBef>
              <a:spcAft>
                <a:spcPts val="0"/>
              </a:spcAft>
              <a:buClr>
                <a:srgbClr val="666666"/>
              </a:buClr>
              <a:buSzPts val="4000"/>
              <a:buFont typeface="Calibri"/>
              <a:buAutoNum type="arabicPeriod"/>
            </a:pPr>
            <a:r>
              <a:rPr lang="en-US" sz="4000" b="0">
                <a:solidFill>
                  <a:srgbClr val="666666"/>
                </a:solidFill>
                <a:latin typeface="Calibri"/>
                <a:ea typeface="Calibri"/>
                <a:cs typeface="Calibri"/>
                <a:sym typeface="Calibri"/>
              </a:rPr>
              <a:t>Review &amp; revise</a:t>
            </a:r>
            <a:endParaRPr sz="4000" b="0">
              <a:solidFill>
                <a:srgbClr val="666666"/>
              </a:solidFill>
              <a:latin typeface="Calibri"/>
              <a:ea typeface="Calibri"/>
              <a:cs typeface="Calibri"/>
              <a:sym typeface="Calibri"/>
            </a:endParaRPr>
          </a:p>
        </p:txBody>
      </p:sp>
      <p:sp>
        <p:nvSpPr>
          <p:cNvPr id="390" name="Google Shape;390;g2aeb4c064be_0_5"/>
          <p:cNvSpPr txBox="1"/>
          <p:nvPr/>
        </p:nvSpPr>
        <p:spPr>
          <a:xfrm>
            <a:off x="9136900" y="4005000"/>
            <a:ext cx="971100" cy="700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200">
                <a:latin typeface="Helvetica Neue"/>
                <a:ea typeface="Helvetica Neue"/>
                <a:cs typeface="Helvetica Neue"/>
                <a:sym typeface="Helvetica Neue"/>
              </a:rPr>
              <a:t>⏳</a:t>
            </a:r>
            <a:endParaRPr sz="4200">
              <a:latin typeface="Helvetica Neue"/>
              <a:ea typeface="Helvetica Neue"/>
              <a:cs typeface="Helvetica Neue"/>
              <a:sym typeface="Helvetica Neue"/>
            </a:endParaRPr>
          </a:p>
          <a:p>
            <a:pPr marL="0" lvl="0" indent="0" algn="l" rtl="0">
              <a:spcBef>
                <a:spcPts val="0"/>
              </a:spcBef>
              <a:spcAft>
                <a:spcPts val="0"/>
              </a:spcAft>
              <a:buNone/>
            </a:pPr>
            <a:r>
              <a:rPr lang="en-US" sz="4000">
                <a:latin typeface="Helvetica Neue"/>
                <a:ea typeface="Helvetica Neue"/>
                <a:cs typeface="Helvetica Neue"/>
                <a:sym typeface="Helvetica Neue"/>
              </a:rPr>
              <a:t>💭</a:t>
            </a:r>
            <a:endParaRPr sz="4000">
              <a:latin typeface="Helvetica Neue"/>
              <a:ea typeface="Helvetica Neue"/>
              <a:cs typeface="Helvetica Neue"/>
              <a:sym typeface="Helvetica Neue"/>
            </a:endParaRPr>
          </a:p>
          <a:p>
            <a:pPr marL="0" lvl="0" indent="0" algn="l" rtl="0">
              <a:spcBef>
                <a:spcPts val="0"/>
              </a:spcBef>
              <a:spcAft>
                <a:spcPts val="0"/>
              </a:spcAft>
              <a:buNone/>
            </a:pPr>
            <a:endParaRPr sz="4000">
              <a:latin typeface="Helvetica Neue"/>
              <a:ea typeface="Helvetica Neue"/>
              <a:cs typeface="Helvetica Neue"/>
              <a:sym typeface="Helvetica Neue"/>
            </a:endParaRPr>
          </a:p>
          <a:p>
            <a:pPr marL="0" lvl="0" indent="0" algn="l" rtl="0">
              <a:spcBef>
                <a:spcPts val="0"/>
              </a:spcBef>
              <a:spcAft>
                <a:spcPts val="0"/>
              </a:spcAft>
              <a:buNone/>
            </a:pPr>
            <a:endParaRPr sz="4000">
              <a:latin typeface="Helvetica Neue"/>
              <a:ea typeface="Helvetica Neue"/>
              <a:cs typeface="Helvetica Neue"/>
              <a:sym typeface="Helvetica Neue"/>
            </a:endParaRPr>
          </a:p>
          <a:p>
            <a:pPr marL="0" lvl="0" indent="0" algn="l" rtl="0">
              <a:spcBef>
                <a:spcPts val="0"/>
              </a:spcBef>
              <a:spcAft>
                <a:spcPts val="0"/>
              </a:spcAft>
              <a:buNone/>
            </a:pPr>
            <a:endParaRPr sz="4000">
              <a:latin typeface="Helvetica Neue"/>
              <a:ea typeface="Helvetica Neue"/>
              <a:cs typeface="Helvetica Neue"/>
              <a:sym typeface="Helvetica Neue"/>
            </a:endParaRPr>
          </a:p>
          <a:p>
            <a:pPr marL="0" lvl="0" indent="0" algn="l" rtl="0">
              <a:spcBef>
                <a:spcPts val="0"/>
              </a:spcBef>
              <a:spcAft>
                <a:spcPts val="0"/>
              </a:spcAft>
              <a:buNone/>
            </a:pPr>
            <a:endParaRPr sz="4000">
              <a:latin typeface="Helvetica Neue"/>
              <a:ea typeface="Helvetica Neue"/>
              <a:cs typeface="Helvetica Neue"/>
              <a:sym typeface="Helvetica Neue"/>
            </a:endParaRPr>
          </a:p>
          <a:p>
            <a:pPr marL="0" lvl="0" indent="0" algn="l" rtl="0">
              <a:spcBef>
                <a:spcPts val="0"/>
              </a:spcBef>
              <a:spcAft>
                <a:spcPts val="0"/>
              </a:spcAft>
              <a:buNone/>
            </a:pPr>
            <a:r>
              <a:rPr lang="en-US" sz="4000">
                <a:latin typeface="Helvetica Neue"/>
                <a:ea typeface="Helvetica Neue"/>
                <a:cs typeface="Helvetica Neue"/>
                <a:sym typeface="Helvetica Neue"/>
              </a:rPr>
              <a:t>📄</a:t>
            </a:r>
            <a:endParaRPr sz="4000">
              <a:latin typeface="Helvetica Neue"/>
              <a:ea typeface="Helvetica Neue"/>
              <a:cs typeface="Helvetica Neue"/>
              <a:sym typeface="Helvetica Neue"/>
            </a:endParaRPr>
          </a:p>
          <a:p>
            <a:pPr marL="0" lvl="0" indent="0" algn="l" rtl="0">
              <a:spcBef>
                <a:spcPts val="1000"/>
              </a:spcBef>
              <a:spcAft>
                <a:spcPts val="0"/>
              </a:spcAft>
              <a:buNone/>
            </a:pPr>
            <a:r>
              <a:rPr lang="en-US" sz="4000">
                <a:latin typeface="Helvetica Neue"/>
                <a:ea typeface="Helvetica Neue"/>
                <a:cs typeface="Helvetica Neue"/>
                <a:sym typeface="Helvetica Neue"/>
              </a:rPr>
              <a:t>🚧</a:t>
            </a:r>
            <a:endParaRPr sz="4000">
              <a:latin typeface="Helvetica Neue"/>
              <a:ea typeface="Helvetica Neue"/>
              <a:cs typeface="Helvetica Neue"/>
              <a:sym typeface="Helvetica Neue"/>
            </a:endParaRPr>
          </a:p>
          <a:p>
            <a:pPr marL="0" lvl="0" indent="0" algn="l" rtl="0">
              <a:spcBef>
                <a:spcPts val="1000"/>
              </a:spcBef>
              <a:spcAft>
                <a:spcPts val="0"/>
              </a:spcAft>
              <a:buNone/>
            </a:pPr>
            <a:r>
              <a:rPr lang="en-US" sz="4000">
                <a:latin typeface="Helvetica Neue"/>
                <a:ea typeface="Helvetica Neue"/>
                <a:cs typeface="Helvetica Neue"/>
                <a:sym typeface="Helvetica Neue"/>
              </a:rPr>
              <a:t>🔎</a:t>
            </a:r>
            <a:endParaRPr sz="4000">
              <a:latin typeface="Helvetica Neue"/>
              <a:ea typeface="Helvetica Neue"/>
              <a:cs typeface="Helvetica Neue"/>
              <a:sym typeface="Helvetica Neu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4"/>
          <p:cNvSpPr txBox="1"/>
          <p:nvPr/>
        </p:nvSpPr>
        <p:spPr>
          <a:xfrm>
            <a:off x="1343025" y="1438275"/>
            <a:ext cx="14590713"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Gilman Scholars’ Tips for Applicants</a:t>
            </a:r>
            <a:endParaRPr/>
          </a:p>
        </p:txBody>
      </p:sp>
      <p:sp>
        <p:nvSpPr>
          <p:cNvPr id="396" name="Google Shape;396;p24"/>
          <p:cNvSpPr/>
          <p:nvPr/>
        </p:nvSpPr>
        <p:spPr>
          <a:xfrm>
            <a:off x="1746250" y="2974975"/>
            <a:ext cx="10445750" cy="7893050"/>
          </a:xfrm>
          <a:prstGeom prst="wedgeEllipseCallout">
            <a:avLst>
              <a:gd name="adj1" fmla="val -41418"/>
              <a:gd name="adj2" fmla="val 44760"/>
            </a:avLst>
          </a:prstGeom>
          <a:solidFill>
            <a:srgbClr val="998D66"/>
          </a:solidFill>
          <a:ln w="9525" cap="flat" cmpd="sng">
            <a:solidFill>
              <a:srgbClr val="1A3B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a:solidFill>
                  <a:schemeClr val="lt1"/>
                </a:solidFill>
                <a:latin typeface="Calibri"/>
                <a:ea typeface="Calibri"/>
                <a:cs typeface="Calibri"/>
                <a:sym typeface="Calibri"/>
              </a:rPr>
              <a:t>Create a compelling story that ties your past, present, and future to highlight the impact the scholarship will have on you.</a:t>
            </a:r>
            <a:endParaRPr/>
          </a:p>
        </p:txBody>
      </p:sp>
      <p:sp>
        <p:nvSpPr>
          <p:cNvPr id="397" name="Google Shape;397;p24"/>
          <p:cNvSpPr/>
          <p:nvPr/>
        </p:nvSpPr>
        <p:spPr>
          <a:xfrm>
            <a:off x="11761788" y="2974975"/>
            <a:ext cx="10074275" cy="7464425"/>
          </a:xfrm>
          <a:prstGeom prst="wedgeEllipseCallout">
            <a:avLst>
              <a:gd name="adj1" fmla="val 37876"/>
              <a:gd name="adj2" fmla="val 47802"/>
            </a:avLst>
          </a:prstGeom>
          <a:solidFill>
            <a:srgbClr val="1A3B6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a:solidFill>
                  <a:schemeClr val="lt1"/>
                </a:solidFill>
                <a:latin typeface="Calibri"/>
                <a:ea typeface="Calibri"/>
                <a:cs typeface="Calibri"/>
                <a:sym typeface="Calibri"/>
              </a:rPr>
              <a:t>Start the application early, be your truest self, and have confidence that you are worthy.</a:t>
            </a:r>
            <a:endParaRPr/>
          </a:p>
        </p:txBody>
      </p:sp>
      <p:sp>
        <p:nvSpPr>
          <p:cNvPr id="398" name="Google Shape;398;p24"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2b080a1a689_0_0"/>
          <p:cNvSpPr txBox="1"/>
          <p:nvPr/>
        </p:nvSpPr>
        <p:spPr>
          <a:xfrm>
            <a:off x="1343025" y="1438275"/>
            <a:ext cx="14590800" cy="11184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Gilman Scholars’ Tips for Applicants</a:t>
            </a:r>
            <a:endParaRPr/>
          </a:p>
        </p:txBody>
      </p:sp>
      <p:sp>
        <p:nvSpPr>
          <p:cNvPr id="404" name="Google Shape;404;g2b080a1a689_0_0"/>
          <p:cNvSpPr/>
          <p:nvPr/>
        </p:nvSpPr>
        <p:spPr>
          <a:xfrm>
            <a:off x="1746250" y="2974975"/>
            <a:ext cx="10445700" cy="7893000"/>
          </a:xfrm>
          <a:prstGeom prst="wedgeEllipseCallout">
            <a:avLst>
              <a:gd name="adj1" fmla="val -41418"/>
              <a:gd name="adj2" fmla="val 44760"/>
            </a:avLst>
          </a:prstGeom>
          <a:solidFill>
            <a:srgbClr val="998D66"/>
          </a:solidFill>
          <a:ln w="9525" cap="flat" cmpd="sng">
            <a:solidFill>
              <a:srgbClr val="1A3B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a:solidFill>
                  <a:schemeClr val="lt1"/>
                </a:solidFill>
                <a:latin typeface="Calibri"/>
                <a:ea typeface="Calibri"/>
                <a:cs typeface="Calibri"/>
                <a:sym typeface="Calibri"/>
              </a:rPr>
              <a:t>Remember you’re telling your story to someone who has never met you before. </a:t>
            </a:r>
            <a:endParaRPr/>
          </a:p>
        </p:txBody>
      </p:sp>
      <p:sp>
        <p:nvSpPr>
          <p:cNvPr id="405" name="Google Shape;405;g2b080a1a689_0_0"/>
          <p:cNvSpPr/>
          <p:nvPr/>
        </p:nvSpPr>
        <p:spPr>
          <a:xfrm>
            <a:off x="11761788" y="2974975"/>
            <a:ext cx="10074300" cy="7464300"/>
          </a:xfrm>
          <a:prstGeom prst="wedgeEllipseCallout">
            <a:avLst>
              <a:gd name="adj1" fmla="val 37876"/>
              <a:gd name="adj2" fmla="val 47802"/>
            </a:avLst>
          </a:prstGeom>
          <a:solidFill>
            <a:srgbClr val="1A3B6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a:solidFill>
                  <a:schemeClr val="lt1"/>
                </a:solidFill>
                <a:latin typeface="Calibri"/>
                <a:ea typeface="Calibri"/>
                <a:cs typeface="Calibri"/>
                <a:sym typeface="Calibri"/>
              </a:rPr>
              <a:t>Visiting the Writing Center or getting feedback from other peers can help you identify where more context is needed.</a:t>
            </a:r>
            <a:endParaRPr/>
          </a:p>
        </p:txBody>
      </p:sp>
      <p:sp>
        <p:nvSpPr>
          <p:cNvPr id="406" name="Google Shape;406;g2b080a1a689_0_0" descr="TextBox 7"/>
          <p:cNvSpPr txBox="1"/>
          <p:nvPr/>
        </p:nvSpPr>
        <p:spPr>
          <a:xfrm>
            <a:off x="12268200" y="12369800"/>
            <a:ext cx="11477700" cy="61560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5"/>
          <p:cNvSpPr txBox="1"/>
          <p:nvPr/>
        </p:nvSpPr>
        <p:spPr>
          <a:xfrm>
            <a:off x="1343025" y="1438275"/>
            <a:ext cx="14590713"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Gilman Scholars’ Tips for Applicants</a:t>
            </a:r>
            <a:endParaRPr/>
          </a:p>
        </p:txBody>
      </p:sp>
      <p:sp>
        <p:nvSpPr>
          <p:cNvPr id="412" name="Google Shape;412;p25"/>
          <p:cNvSpPr/>
          <p:nvPr/>
        </p:nvSpPr>
        <p:spPr>
          <a:xfrm>
            <a:off x="1746250" y="2955925"/>
            <a:ext cx="12301538" cy="7893050"/>
          </a:xfrm>
          <a:prstGeom prst="wedgeEllipseCallout">
            <a:avLst>
              <a:gd name="adj1" fmla="val -40151"/>
              <a:gd name="adj2" fmla="val 46047"/>
            </a:avLst>
          </a:prstGeom>
          <a:solidFill>
            <a:srgbClr val="1A3B60"/>
          </a:solidFill>
          <a:ln w="9525" cap="flat" cmpd="sng">
            <a:solidFill>
              <a:srgbClr val="1A3B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For your Follow-on Service Project, think about your community and local schools. Think of how you heard about Gilman and how you could tell others about it!</a:t>
            </a:r>
            <a:endParaRPr/>
          </a:p>
        </p:txBody>
      </p:sp>
      <p:sp>
        <p:nvSpPr>
          <p:cNvPr id="413" name="Google Shape;413;p25"/>
          <p:cNvSpPr/>
          <p:nvPr/>
        </p:nvSpPr>
        <p:spPr>
          <a:xfrm>
            <a:off x="13092113" y="3667125"/>
            <a:ext cx="8743950" cy="6753225"/>
          </a:xfrm>
          <a:prstGeom prst="wedgeEllipseCallout">
            <a:avLst>
              <a:gd name="adj1" fmla="val 40623"/>
              <a:gd name="adj2" fmla="val 47553"/>
            </a:avLst>
          </a:prstGeom>
          <a:solidFill>
            <a:srgbClr val="998D6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5400">
                <a:solidFill>
                  <a:schemeClr val="lt1"/>
                </a:solidFill>
                <a:latin typeface="Calibri"/>
                <a:ea typeface="Calibri"/>
                <a:cs typeface="Calibri"/>
                <a:sym typeface="Calibri"/>
              </a:rPr>
              <a:t>If you don’t apply, you’ll never get it! </a:t>
            </a:r>
            <a:endParaRPr/>
          </a:p>
        </p:txBody>
      </p:sp>
      <p:sp>
        <p:nvSpPr>
          <p:cNvPr id="414" name="Google Shape;414;p25"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g2aeb4c064be_0_233"/>
          <p:cNvSpPr txBox="1">
            <a:spLocks noGrp="1"/>
          </p:cNvSpPr>
          <p:nvPr>
            <p:ph type="title"/>
          </p:nvPr>
        </p:nvSpPr>
        <p:spPr>
          <a:xfrm>
            <a:off x="3652838" y="0"/>
            <a:ext cx="19507200" cy="3673500"/>
          </a:xfrm>
          <a:prstGeom prst="rect">
            <a:avLst/>
          </a:prstGeom>
        </p:spPr>
        <p:txBody>
          <a:bodyPr spcFirstLastPara="1" wrap="square" lIns="50800" tIns="50800" rIns="50800" bIns="50800" anchor="b" anchorCtr="0">
            <a:noAutofit/>
          </a:bodyPr>
          <a:lstStyle/>
          <a:p>
            <a:pPr marL="0" lvl="0" indent="0" algn="l" rtl="0">
              <a:spcBef>
                <a:spcPts val="0"/>
              </a:spcBef>
              <a:spcAft>
                <a:spcPts val="0"/>
              </a:spcAft>
              <a:buNone/>
            </a:pPr>
            <a:r>
              <a:rPr lang="en-US" sz="6600">
                <a:solidFill>
                  <a:srgbClr val="002F6C"/>
                </a:solidFill>
                <a:latin typeface="Calibri"/>
                <a:ea typeface="Calibri"/>
                <a:cs typeface="Calibri"/>
                <a:sym typeface="Calibri"/>
              </a:rPr>
              <a:t>Make it Easier</a:t>
            </a:r>
            <a:endParaRPr sz="6600">
              <a:solidFill>
                <a:srgbClr val="002F6C"/>
              </a:solidFill>
              <a:latin typeface="Calibri"/>
              <a:ea typeface="Calibri"/>
              <a:cs typeface="Calibri"/>
              <a:sym typeface="Calibri"/>
            </a:endParaRPr>
          </a:p>
        </p:txBody>
      </p:sp>
      <p:sp>
        <p:nvSpPr>
          <p:cNvPr id="420" name="Google Shape;420;g2aeb4c064be_0_233"/>
          <p:cNvSpPr txBox="1">
            <a:spLocks noGrp="1"/>
          </p:cNvSpPr>
          <p:nvPr>
            <p:ph type="body" idx="1"/>
          </p:nvPr>
        </p:nvSpPr>
        <p:spPr>
          <a:xfrm>
            <a:off x="7367225" y="4052100"/>
            <a:ext cx="18398400" cy="6933000"/>
          </a:xfrm>
          <a:prstGeom prst="rect">
            <a:avLst/>
          </a:prstGeom>
        </p:spPr>
        <p:txBody>
          <a:bodyPr spcFirstLastPara="1" wrap="square" lIns="50800" tIns="50800" rIns="50800" bIns="50800" anchor="t" anchorCtr="0">
            <a:noAutofit/>
          </a:bodyPr>
          <a:lstStyle/>
          <a:p>
            <a:pPr marL="457200" lvl="0" indent="-482600" algn="l" rtl="0">
              <a:spcBef>
                <a:spcPts val="1000"/>
              </a:spcBef>
              <a:spcAft>
                <a:spcPts val="0"/>
              </a:spcAft>
              <a:buClr>
                <a:srgbClr val="666666"/>
              </a:buClr>
              <a:buSzPts val="4000"/>
              <a:buFont typeface="Calibri"/>
              <a:buChar char="●"/>
            </a:pPr>
            <a:r>
              <a:rPr lang="en-US" sz="4000" b="0">
                <a:solidFill>
                  <a:srgbClr val="666666"/>
                </a:solidFill>
                <a:latin typeface="Calibri"/>
                <a:ea typeface="Calibri"/>
                <a:cs typeface="Calibri"/>
                <a:sym typeface="Calibri"/>
              </a:rPr>
              <a:t>Give yourself </a:t>
            </a:r>
            <a:r>
              <a:rPr lang="en-US" sz="4000" b="0" i="1">
                <a:solidFill>
                  <a:srgbClr val="666666"/>
                </a:solidFill>
                <a:latin typeface="Calibri"/>
                <a:ea typeface="Calibri"/>
                <a:cs typeface="Calibri"/>
                <a:sym typeface="Calibri"/>
              </a:rPr>
              <a:t>plenty</a:t>
            </a:r>
            <a:r>
              <a:rPr lang="en-US" sz="4000" b="0">
                <a:solidFill>
                  <a:srgbClr val="666666"/>
                </a:solidFill>
                <a:latin typeface="Calibri"/>
                <a:ea typeface="Calibri"/>
                <a:cs typeface="Calibri"/>
                <a:sym typeface="Calibri"/>
              </a:rPr>
              <a:t> of time to write</a:t>
            </a:r>
            <a:endParaRPr sz="4000" b="0">
              <a:solidFill>
                <a:srgbClr val="666666"/>
              </a:solidFill>
              <a:latin typeface="Calibri"/>
              <a:ea typeface="Calibri"/>
              <a:cs typeface="Calibri"/>
              <a:sym typeface="Calibri"/>
            </a:endParaRPr>
          </a:p>
          <a:p>
            <a:pPr marL="457200" lvl="0" indent="-482600" algn="l" rtl="0">
              <a:spcBef>
                <a:spcPts val="1000"/>
              </a:spcBef>
              <a:spcAft>
                <a:spcPts val="0"/>
              </a:spcAft>
              <a:buClr>
                <a:srgbClr val="666666"/>
              </a:buClr>
              <a:buSzPts val="4000"/>
              <a:buFont typeface="Calibri"/>
              <a:buChar char="●"/>
            </a:pPr>
            <a:r>
              <a:rPr lang="en-US" sz="4000" b="0">
                <a:solidFill>
                  <a:srgbClr val="666666"/>
                </a:solidFill>
                <a:latin typeface="Calibri"/>
                <a:ea typeface="Calibri"/>
                <a:cs typeface="Calibri"/>
                <a:sym typeface="Calibri"/>
              </a:rPr>
              <a:t>Break up the writing task</a:t>
            </a:r>
            <a:endParaRPr sz="4000" b="0">
              <a:solidFill>
                <a:srgbClr val="666666"/>
              </a:solidFill>
              <a:latin typeface="Calibri"/>
              <a:ea typeface="Calibri"/>
              <a:cs typeface="Calibri"/>
              <a:sym typeface="Calibri"/>
            </a:endParaRPr>
          </a:p>
          <a:p>
            <a:pPr marL="914400" lvl="1" indent="-482600" algn="l" rtl="0">
              <a:spcBef>
                <a:spcPts val="1000"/>
              </a:spcBef>
              <a:spcAft>
                <a:spcPts val="0"/>
              </a:spcAft>
              <a:buClr>
                <a:srgbClr val="666666"/>
              </a:buClr>
              <a:buSzPts val="4000"/>
              <a:buFont typeface="Calibri"/>
              <a:buChar char="○"/>
            </a:pPr>
            <a:r>
              <a:rPr lang="en-US" sz="4000" b="0">
                <a:solidFill>
                  <a:srgbClr val="666666"/>
                </a:solidFill>
                <a:latin typeface="Calibri"/>
                <a:ea typeface="Calibri"/>
                <a:cs typeface="Calibri"/>
                <a:sym typeface="Calibri"/>
              </a:rPr>
              <a:t>Step 1: Brainstorm</a:t>
            </a:r>
            <a:endParaRPr sz="4000" b="0">
              <a:solidFill>
                <a:srgbClr val="666666"/>
              </a:solidFill>
              <a:latin typeface="Calibri"/>
              <a:ea typeface="Calibri"/>
              <a:cs typeface="Calibri"/>
              <a:sym typeface="Calibri"/>
            </a:endParaRPr>
          </a:p>
          <a:p>
            <a:pPr marL="914400" lvl="1" indent="-482600" algn="l" rtl="0">
              <a:spcBef>
                <a:spcPts val="1000"/>
              </a:spcBef>
              <a:spcAft>
                <a:spcPts val="0"/>
              </a:spcAft>
              <a:buClr>
                <a:srgbClr val="666666"/>
              </a:buClr>
              <a:buSzPts val="4000"/>
              <a:buFont typeface="Calibri"/>
              <a:buChar char="○"/>
            </a:pPr>
            <a:r>
              <a:rPr lang="en-US" sz="4000" b="0">
                <a:solidFill>
                  <a:srgbClr val="666666"/>
                </a:solidFill>
                <a:latin typeface="Calibri"/>
                <a:ea typeface="Calibri"/>
                <a:cs typeface="Calibri"/>
                <a:sym typeface="Calibri"/>
              </a:rPr>
              <a:t>Step 2: Organize ideas (outlining)</a:t>
            </a:r>
            <a:endParaRPr sz="4000" b="0">
              <a:solidFill>
                <a:srgbClr val="666666"/>
              </a:solidFill>
              <a:latin typeface="Calibri"/>
              <a:ea typeface="Calibri"/>
              <a:cs typeface="Calibri"/>
              <a:sym typeface="Calibri"/>
            </a:endParaRPr>
          </a:p>
          <a:p>
            <a:pPr marL="914400" lvl="1" indent="-482600" algn="l" rtl="0">
              <a:spcBef>
                <a:spcPts val="1000"/>
              </a:spcBef>
              <a:spcAft>
                <a:spcPts val="0"/>
              </a:spcAft>
              <a:buClr>
                <a:srgbClr val="666666"/>
              </a:buClr>
              <a:buSzPts val="4000"/>
              <a:buFont typeface="Calibri"/>
              <a:buChar char="○"/>
            </a:pPr>
            <a:r>
              <a:rPr lang="en-US" sz="4000" b="0">
                <a:solidFill>
                  <a:srgbClr val="666666"/>
                </a:solidFill>
                <a:latin typeface="Calibri"/>
                <a:ea typeface="Calibri"/>
                <a:cs typeface="Calibri"/>
                <a:sym typeface="Calibri"/>
              </a:rPr>
              <a:t>Step 3: Draft</a:t>
            </a:r>
            <a:endParaRPr sz="4000" b="0">
              <a:solidFill>
                <a:srgbClr val="666666"/>
              </a:solidFill>
              <a:latin typeface="Calibri"/>
              <a:ea typeface="Calibri"/>
              <a:cs typeface="Calibri"/>
              <a:sym typeface="Calibri"/>
            </a:endParaRPr>
          </a:p>
          <a:p>
            <a:pPr marL="914400" lvl="1" indent="-482600" algn="l" rtl="0">
              <a:spcBef>
                <a:spcPts val="1000"/>
              </a:spcBef>
              <a:spcAft>
                <a:spcPts val="0"/>
              </a:spcAft>
              <a:buClr>
                <a:srgbClr val="666666"/>
              </a:buClr>
              <a:buSzPts val="4000"/>
              <a:buFont typeface="Calibri"/>
              <a:buChar char="○"/>
            </a:pPr>
            <a:r>
              <a:rPr lang="en-US" sz="4000" b="0">
                <a:solidFill>
                  <a:srgbClr val="666666"/>
                </a:solidFill>
                <a:latin typeface="Calibri"/>
                <a:ea typeface="Calibri"/>
                <a:cs typeface="Calibri"/>
                <a:sym typeface="Calibri"/>
              </a:rPr>
              <a:t>Step 4: Revise</a:t>
            </a:r>
            <a:endParaRPr sz="4000" b="0">
              <a:solidFill>
                <a:srgbClr val="666666"/>
              </a:solidFill>
              <a:latin typeface="Calibri"/>
              <a:ea typeface="Calibri"/>
              <a:cs typeface="Calibri"/>
              <a:sym typeface="Calibri"/>
            </a:endParaRPr>
          </a:p>
          <a:p>
            <a:pPr marL="457200" lvl="0" indent="-482600" algn="l" rtl="0">
              <a:spcBef>
                <a:spcPts val="1000"/>
              </a:spcBef>
              <a:spcAft>
                <a:spcPts val="0"/>
              </a:spcAft>
              <a:buClr>
                <a:srgbClr val="666666"/>
              </a:buClr>
              <a:buSzPts val="4000"/>
              <a:buFont typeface="Calibri"/>
              <a:buChar char="●"/>
            </a:pPr>
            <a:r>
              <a:rPr lang="en-US" sz="4000" b="0">
                <a:solidFill>
                  <a:srgbClr val="666666"/>
                </a:solidFill>
                <a:latin typeface="Calibri"/>
                <a:ea typeface="Calibri"/>
                <a:cs typeface="Calibri"/>
                <a:sym typeface="Calibri"/>
              </a:rPr>
              <a:t>Seek advice from the Study Abroad Analyst (studyabroad@mesacc.edu)</a:t>
            </a:r>
            <a:endParaRPr sz="4000" b="0">
              <a:solidFill>
                <a:srgbClr val="666666"/>
              </a:solidFill>
              <a:latin typeface="Calibri"/>
              <a:ea typeface="Calibri"/>
              <a:cs typeface="Calibri"/>
              <a:sym typeface="Calibri"/>
            </a:endParaRPr>
          </a:p>
          <a:p>
            <a:pPr marL="457200" lvl="0" indent="-482600" algn="l" rtl="0">
              <a:spcBef>
                <a:spcPts val="1000"/>
              </a:spcBef>
              <a:spcAft>
                <a:spcPts val="0"/>
              </a:spcAft>
              <a:buClr>
                <a:srgbClr val="666666"/>
              </a:buClr>
              <a:buSzPts val="4000"/>
              <a:buFont typeface="Calibri"/>
              <a:buChar char="●"/>
            </a:pPr>
            <a:r>
              <a:rPr lang="en-US" sz="4000" b="0">
                <a:solidFill>
                  <a:srgbClr val="666666"/>
                </a:solidFill>
                <a:latin typeface="Calibri"/>
                <a:ea typeface="Calibri"/>
                <a:cs typeface="Calibri"/>
                <a:sym typeface="Calibri"/>
              </a:rPr>
              <a:t>Visit the Writing Center</a:t>
            </a:r>
            <a:endParaRPr sz="4000" b="0">
              <a:solidFill>
                <a:srgbClr val="666666"/>
              </a:solidFill>
              <a:latin typeface="Calibri"/>
              <a:ea typeface="Calibri"/>
              <a:cs typeface="Calibri"/>
              <a:sym typeface="Calibri"/>
            </a:endParaRPr>
          </a:p>
          <a:p>
            <a:pPr marL="457200" lvl="0" indent="-482600" algn="l" rtl="0">
              <a:spcBef>
                <a:spcPts val="1000"/>
              </a:spcBef>
              <a:spcAft>
                <a:spcPts val="0"/>
              </a:spcAft>
              <a:buClr>
                <a:srgbClr val="666666"/>
              </a:buClr>
              <a:buSzPts val="4000"/>
              <a:buFont typeface="Calibri"/>
              <a:buChar char="●"/>
            </a:pPr>
            <a:r>
              <a:rPr lang="en-US" sz="4000" b="0">
                <a:solidFill>
                  <a:srgbClr val="666666"/>
                </a:solidFill>
                <a:latin typeface="Calibri"/>
                <a:ea typeface="Calibri"/>
                <a:cs typeface="Calibri"/>
                <a:sym typeface="Calibri"/>
              </a:rPr>
              <a:t>Celebrate your efforts</a:t>
            </a:r>
            <a:endParaRPr sz="4000" b="0">
              <a:solidFill>
                <a:srgbClr val="666666"/>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p:nvPr/>
        </p:nvSpPr>
        <p:spPr>
          <a:xfrm>
            <a:off x="18222685" y="5276609"/>
            <a:ext cx="5130114" cy="4982694"/>
          </a:xfrm>
          <a:prstGeom prst="ellipse">
            <a:avLst/>
          </a:prstGeom>
          <a:solidFill>
            <a:srgbClr val="998D66"/>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b="0" i="0" u="none" strike="noStrike" cap="none">
              <a:solidFill>
                <a:srgbClr val="FFFFFF"/>
              </a:solidFill>
              <a:latin typeface="Helvetica Neue"/>
              <a:ea typeface="Helvetica Neue"/>
              <a:cs typeface="Helvetica Neue"/>
              <a:sym typeface="Helvetica Neue"/>
            </a:endParaRPr>
          </a:p>
        </p:txBody>
      </p:sp>
      <p:sp>
        <p:nvSpPr>
          <p:cNvPr id="146" name="Google Shape;146;p3"/>
          <p:cNvSpPr/>
          <p:nvPr/>
        </p:nvSpPr>
        <p:spPr>
          <a:xfrm>
            <a:off x="15463618" y="1222164"/>
            <a:ext cx="5130114" cy="5225754"/>
          </a:xfrm>
          <a:prstGeom prst="ellipse">
            <a:avLst/>
          </a:prstGeom>
          <a:solidFill>
            <a:srgbClr val="998D66"/>
          </a:solid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endParaRPr sz="3200" b="0" i="0" u="none" strike="noStrike" cap="none">
              <a:solidFill>
                <a:srgbClr val="FFFFFF"/>
              </a:solidFill>
              <a:latin typeface="Helvetica Neue"/>
              <a:ea typeface="Helvetica Neue"/>
              <a:cs typeface="Helvetica Neue"/>
              <a:sym typeface="Helvetica Neue"/>
            </a:endParaRPr>
          </a:p>
        </p:txBody>
      </p:sp>
      <p:sp>
        <p:nvSpPr>
          <p:cNvPr id="147" name="Google Shape;147;p3"/>
          <p:cNvSpPr txBox="1"/>
          <p:nvPr/>
        </p:nvSpPr>
        <p:spPr>
          <a:xfrm>
            <a:off x="1331279" y="1055819"/>
            <a:ext cx="13744575" cy="1119188"/>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i="0" u="none" strike="noStrike" cap="none">
                <a:solidFill>
                  <a:srgbClr val="1A3B60"/>
                </a:solidFill>
                <a:latin typeface="Calibri"/>
                <a:ea typeface="Calibri"/>
                <a:cs typeface="Calibri"/>
                <a:sym typeface="Calibri"/>
              </a:rPr>
              <a:t>Gilman Program’s Impact</a:t>
            </a:r>
            <a:endParaRPr/>
          </a:p>
        </p:txBody>
      </p:sp>
      <p:pic>
        <p:nvPicPr>
          <p:cNvPr id="148" name="Google Shape;148;p3"/>
          <p:cNvPicPr preferRelativeResize="0"/>
          <p:nvPr/>
        </p:nvPicPr>
        <p:blipFill rotWithShape="1">
          <a:blip r:embed="rId3">
            <a:alphaModFix/>
          </a:blip>
          <a:srcRect/>
          <a:stretch/>
        </p:blipFill>
        <p:spPr>
          <a:xfrm>
            <a:off x="15984115" y="1615413"/>
            <a:ext cx="4288517" cy="4252251"/>
          </a:xfrm>
          <a:prstGeom prst="ellipse">
            <a:avLst/>
          </a:prstGeom>
          <a:noFill/>
          <a:ln>
            <a:noFill/>
          </a:ln>
        </p:spPr>
      </p:pic>
      <p:pic>
        <p:nvPicPr>
          <p:cNvPr id="149" name="Google Shape;149;p3"/>
          <p:cNvPicPr preferRelativeResize="0"/>
          <p:nvPr/>
        </p:nvPicPr>
        <p:blipFill rotWithShape="1">
          <a:blip r:embed="rId4">
            <a:alphaModFix/>
          </a:blip>
          <a:srcRect/>
          <a:stretch/>
        </p:blipFill>
        <p:spPr>
          <a:xfrm flipH="1">
            <a:off x="18743180" y="5649686"/>
            <a:ext cx="4288517" cy="4288517"/>
          </a:xfrm>
          <a:prstGeom prst="ellipse">
            <a:avLst/>
          </a:prstGeom>
          <a:noFill/>
          <a:ln>
            <a:noFill/>
          </a:ln>
        </p:spPr>
      </p:pic>
      <p:sp>
        <p:nvSpPr>
          <p:cNvPr id="150" name="Google Shape;150;p3"/>
          <p:cNvSpPr txBox="1"/>
          <p:nvPr/>
        </p:nvSpPr>
        <p:spPr>
          <a:xfrm>
            <a:off x="1361658" y="1106803"/>
            <a:ext cx="13744575" cy="10143803"/>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endParaRPr sz="5000" b="1" i="0" u="none" strike="noStrike" cap="none">
              <a:solidFill>
                <a:srgbClr val="978D65"/>
              </a:solidFill>
              <a:latin typeface="Calibri"/>
              <a:ea typeface="Calibri"/>
              <a:cs typeface="Calibri"/>
              <a:sym typeface="Calibri"/>
            </a:endParaRPr>
          </a:p>
          <a:p>
            <a:pPr marL="0" marR="0" lvl="0" indent="0" algn="l" rtl="0">
              <a:spcBef>
                <a:spcPts val="700"/>
              </a:spcBef>
              <a:spcAft>
                <a:spcPts val="0"/>
              </a:spcAft>
              <a:buNone/>
            </a:pPr>
            <a:r>
              <a:rPr lang="en-US" sz="5000" b="1" i="0" u="none" strike="noStrike" cap="none">
                <a:solidFill>
                  <a:srgbClr val="978D65"/>
                </a:solidFill>
                <a:latin typeface="Calibri"/>
                <a:ea typeface="Calibri"/>
                <a:cs typeface="Calibri"/>
                <a:sym typeface="Calibri"/>
              </a:rPr>
              <a:t>100% </a:t>
            </a:r>
            <a:r>
              <a:rPr lang="en-US" sz="5000" b="0" i="0" u="none" strike="noStrike" cap="none">
                <a:solidFill>
                  <a:srgbClr val="707372"/>
                </a:solidFill>
                <a:latin typeface="Calibri"/>
                <a:ea typeface="Calibri"/>
                <a:cs typeface="Calibri"/>
                <a:sym typeface="Calibri"/>
              </a:rPr>
              <a:t>of Gilmans have financial need</a:t>
            </a:r>
            <a:endParaRPr/>
          </a:p>
          <a:p>
            <a:pPr marL="0" marR="0" lvl="0" indent="0" algn="l" rtl="0">
              <a:spcBef>
                <a:spcPts val="700"/>
              </a:spcBef>
              <a:spcAft>
                <a:spcPts val="0"/>
              </a:spcAft>
              <a:buNone/>
            </a:pPr>
            <a:r>
              <a:rPr lang="en-US" sz="5000" b="1" i="0" u="none" strike="noStrike" cap="none">
                <a:solidFill>
                  <a:srgbClr val="978D65"/>
                </a:solidFill>
                <a:latin typeface="Calibri"/>
                <a:ea typeface="Calibri"/>
                <a:cs typeface="Calibri"/>
                <a:sym typeface="Calibri"/>
              </a:rPr>
              <a:t>Nearly 70%</a:t>
            </a:r>
            <a:r>
              <a:rPr lang="en-US" sz="5000" b="0" i="0" u="none" strike="noStrike" cap="none">
                <a:solidFill>
                  <a:srgbClr val="707372"/>
                </a:solidFill>
                <a:latin typeface="Calibri"/>
                <a:ea typeface="Calibri"/>
                <a:cs typeface="Calibri"/>
                <a:sym typeface="Calibri"/>
              </a:rPr>
              <a:t> identify as racial or ethnic minority students</a:t>
            </a:r>
            <a:endParaRPr/>
          </a:p>
          <a:p>
            <a:pPr marL="0" marR="0" lvl="0" indent="0" algn="l" rtl="0">
              <a:spcBef>
                <a:spcPts val="700"/>
              </a:spcBef>
              <a:spcAft>
                <a:spcPts val="0"/>
              </a:spcAft>
              <a:buNone/>
            </a:pPr>
            <a:r>
              <a:rPr lang="en-US" sz="5000" b="1" i="0" u="none" strike="noStrike" cap="none">
                <a:solidFill>
                  <a:srgbClr val="978D65"/>
                </a:solidFill>
                <a:latin typeface="Calibri"/>
                <a:ea typeface="Calibri"/>
                <a:cs typeface="Calibri"/>
                <a:sym typeface="Calibri"/>
              </a:rPr>
              <a:t>Nearly 60%</a:t>
            </a:r>
            <a:r>
              <a:rPr lang="en-US" sz="5000" b="0" i="0" u="none" strike="noStrike" cap="none">
                <a:solidFill>
                  <a:srgbClr val="707372"/>
                </a:solidFill>
                <a:latin typeface="Calibri"/>
                <a:ea typeface="Calibri"/>
                <a:cs typeface="Calibri"/>
                <a:sym typeface="Calibri"/>
              </a:rPr>
              <a:t> come from small towns or rural communities within the United States</a:t>
            </a:r>
            <a:endParaRPr/>
          </a:p>
          <a:p>
            <a:pPr marL="0" marR="0" lvl="0" indent="0" algn="l" rtl="0">
              <a:spcBef>
                <a:spcPts val="700"/>
              </a:spcBef>
              <a:spcAft>
                <a:spcPts val="0"/>
              </a:spcAft>
              <a:buNone/>
            </a:pPr>
            <a:r>
              <a:rPr lang="en-US" sz="5000" b="1" i="0" u="none" strike="noStrike" cap="none">
                <a:solidFill>
                  <a:srgbClr val="978D65"/>
                </a:solidFill>
                <a:latin typeface="Calibri"/>
                <a:ea typeface="Calibri"/>
                <a:cs typeface="Calibri"/>
                <a:sym typeface="Calibri"/>
              </a:rPr>
              <a:t>Nearly 50% </a:t>
            </a:r>
            <a:r>
              <a:rPr lang="en-US" sz="5000" b="0" i="0" u="none" strike="noStrike" cap="none">
                <a:solidFill>
                  <a:srgbClr val="707372"/>
                </a:solidFill>
                <a:latin typeface="Calibri"/>
                <a:ea typeface="Calibri"/>
                <a:cs typeface="Calibri"/>
                <a:sym typeface="Calibri"/>
              </a:rPr>
              <a:t>are first-generation college students</a:t>
            </a:r>
            <a:endParaRPr/>
          </a:p>
          <a:p>
            <a:pPr marL="0" marR="0" lvl="0" indent="0" algn="l" rtl="0">
              <a:spcBef>
                <a:spcPts val="700"/>
              </a:spcBef>
              <a:spcAft>
                <a:spcPts val="0"/>
              </a:spcAft>
              <a:buNone/>
            </a:pPr>
            <a:endParaRPr sz="5000" b="0" i="0" u="none" strike="noStrike" cap="none">
              <a:solidFill>
                <a:srgbClr val="707372"/>
              </a:solidFill>
              <a:latin typeface="Calibri"/>
              <a:ea typeface="Calibri"/>
              <a:cs typeface="Calibri"/>
              <a:sym typeface="Calibri"/>
            </a:endParaRPr>
          </a:p>
          <a:p>
            <a:pPr marL="0" marR="0" lvl="0" indent="0" algn="l" rtl="0">
              <a:spcBef>
                <a:spcPts val="700"/>
              </a:spcBef>
              <a:spcAft>
                <a:spcPts val="0"/>
              </a:spcAft>
              <a:buNone/>
            </a:pPr>
            <a:endParaRPr sz="5000" b="1" i="0" u="none" strike="noStrike" cap="none">
              <a:solidFill>
                <a:srgbClr val="978D65"/>
              </a:solidFill>
              <a:latin typeface="Calibri"/>
              <a:ea typeface="Calibri"/>
              <a:cs typeface="Calibri"/>
              <a:sym typeface="Calibri"/>
            </a:endParaRPr>
          </a:p>
          <a:p>
            <a:pPr marL="0" marR="0" lvl="0" indent="0" algn="l" rtl="0">
              <a:spcBef>
                <a:spcPts val="700"/>
              </a:spcBef>
              <a:spcAft>
                <a:spcPts val="0"/>
              </a:spcAft>
              <a:buNone/>
            </a:pPr>
            <a:r>
              <a:rPr lang="en-US" sz="5000" b="1" i="0" u="none" strike="noStrike" cap="none">
                <a:solidFill>
                  <a:srgbClr val="978D65"/>
                </a:solidFill>
                <a:latin typeface="Calibri"/>
                <a:ea typeface="Calibri"/>
                <a:cs typeface="Calibri"/>
                <a:sym typeface="Calibri"/>
              </a:rPr>
              <a:t>38,000+ </a:t>
            </a:r>
            <a:r>
              <a:rPr lang="en-US" sz="5000" b="0" i="0" u="none" strike="noStrike" cap="none">
                <a:solidFill>
                  <a:srgbClr val="707372"/>
                </a:solidFill>
                <a:latin typeface="Calibri"/>
                <a:ea typeface="Calibri"/>
                <a:cs typeface="Calibri"/>
                <a:sym typeface="Calibri"/>
              </a:rPr>
              <a:t>U.S. undergraduates of high financial need</a:t>
            </a:r>
            <a:endParaRPr/>
          </a:p>
          <a:p>
            <a:pPr marL="0" marR="0" lvl="0" indent="0" algn="l" rtl="0">
              <a:spcBef>
                <a:spcPts val="700"/>
              </a:spcBef>
              <a:spcAft>
                <a:spcPts val="0"/>
              </a:spcAft>
              <a:buNone/>
            </a:pPr>
            <a:r>
              <a:rPr lang="en-US" sz="5000" b="1" i="0" u="none" strike="noStrike" cap="none">
                <a:solidFill>
                  <a:srgbClr val="978D65"/>
                </a:solidFill>
                <a:latin typeface="Calibri"/>
                <a:ea typeface="Calibri"/>
                <a:cs typeface="Calibri"/>
                <a:sym typeface="Calibri"/>
              </a:rPr>
              <a:t>160+ </a:t>
            </a:r>
            <a:r>
              <a:rPr lang="en-US" sz="5000" b="0" i="0" u="none" strike="noStrike" cap="none">
                <a:solidFill>
                  <a:srgbClr val="707372"/>
                </a:solidFill>
                <a:latin typeface="Calibri"/>
                <a:ea typeface="Calibri"/>
                <a:cs typeface="Calibri"/>
                <a:sym typeface="Calibri"/>
              </a:rPr>
              <a:t>countries</a:t>
            </a:r>
            <a:endParaRPr/>
          </a:p>
          <a:p>
            <a:pPr marL="0" marR="0" lvl="0" indent="0" algn="l" rtl="0">
              <a:spcBef>
                <a:spcPts val="700"/>
              </a:spcBef>
              <a:spcAft>
                <a:spcPts val="0"/>
              </a:spcAft>
              <a:buNone/>
            </a:pPr>
            <a:r>
              <a:rPr lang="en-US" sz="5000" b="1" i="0" u="none" strike="noStrike" cap="none">
                <a:solidFill>
                  <a:srgbClr val="978D65"/>
                </a:solidFill>
                <a:latin typeface="Calibri"/>
                <a:ea typeface="Calibri"/>
                <a:cs typeface="Calibri"/>
                <a:sym typeface="Calibri"/>
              </a:rPr>
              <a:t>1,300+</a:t>
            </a:r>
            <a:r>
              <a:rPr lang="en-US" sz="5000" b="0" i="0" u="none" strike="noStrike" cap="none">
                <a:solidFill>
                  <a:srgbClr val="707372"/>
                </a:solidFill>
                <a:latin typeface="Calibri"/>
                <a:ea typeface="Calibri"/>
                <a:cs typeface="Calibri"/>
                <a:sym typeface="Calibri"/>
              </a:rPr>
              <a:t> U.S. institutions represented</a:t>
            </a:r>
            <a:endParaRPr/>
          </a:p>
        </p:txBody>
      </p:sp>
      <p:sp>
        <p:nvSpPr>
          <p:cNvPr id="151" name="Google Shape;151;p3"/>
          <p:cNvSpPr txBox="1"/>
          <p:nvPr/>
        </p:nvSpPr>
        <p:spPr>
          <a:xfrm>
            <a:off x="1331280" y="7537295"/>
            <a:ext cx="13744575" cy="1119188"/>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i="0" u="none" strike="noStrike" cap="none">
                <a:solidFill>
                  <a:srgbClr val="1A3B60"/>
                </a:solidFill>
                <a:latin typeface="Calibri"/>
                <a:ea typeface="Calibri"/>
                <a:cs typeface="Calibri"/>
                <a:sym typeface="Calibri"/>
              </a:rPr>
              <a:t>Since Inception</a:t>
            </a:r>
            <a:endParaRPr/>
          </a:p>
        </p:txBody>
      </p:sp>
      <p:sp>
        <p:nvSpPr>
          <p:cNvPr id="152" name="Google Shape;152;p3"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b="0" i="0" u="none" strike="noStrike" cap="none">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
        <p:nvSpPr>
          <p:cNvPr id="153" name="Google Shape;153;p3"/>
          <p:cNvSpPr txBox="1"/>
          <p:nvPr/>
        </p:nvSpPr>
        <p:spPr>
          <a:xfrm>
            <a:off x="1331279" y="6858000"/>
            <a:ext cx="81737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a:solidFill>
                  <a:srgbClr val="978D65"/>
                </a:solidFill>
                <a:latin typeface="Calibri"/>
                <a:ea typeface="Calibri"/>
                <a:cs typeface="Calibri"/>
                <a:sym typeface="Calibri"/>
              </a:rPr>
              <a:t>(Citation: The Gilman Program 20-year Impact Report</a:t>
            </a:r>
            <a:r>
              <a:rPr lang="en-US" sz="2400" b="1" i="1" u="none" strike="noStrike" cap="none">
                <a:solidFill>
                  <a:srgbClr val="978D65"/>
                </a:solidFill>
                <a:latin typeface="Arial"/>
                <a:ea typeface="Arial"/>
                <a:cs typeface="Arial"/>
                <a:sym typeface="Arial"/>
              </a:rPr>
              <a:t>)</a:t>
            </a:r>
            <a:endParaRPr sz="2400" b="1" i="1">
              <a:solidFill>
                <a:srgbClr val="5E5E5E"/>
              </a:solidFill>
              <a:latin typeface="Arial"/>
              <a:ea typeface="Arial"/>
              <a:cs typeface="Arial"/>
              <a:sym typeface="Arial"/>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b0215aae5d_0_5"/>
          <p:cNvSpPr txBox="1">
            <a:spLocks noGrp="1"/>
          </p:cNvSpPr>
          <p:nvPr>
            <p:ph type="title"/>
          </p:nvPr>
        </p:nvSpPr>
        <p:spPr>
          <a:xfrm>
            <a:off x="3652838" y="0"/>
            <a:ext cx="19507200" cy="3673500"/>
          </a:xfrm>
          <a:prstGeom prst="rect">
            <a:avLst/>
          </a:prstGeom>
        </p:spPr>
        <p:txBody>
          <a:bodyPr spcFirstLastPara="1" wrap="square" lIns="50800" tIns="50800" rIns="50800" bIns="50800" anchor="b" anchorCtr="0">
            <a:noAutofit/>
          </a:bodyPr>
          <a:lstStyle/>
          <a:p>
            <a:pPr marL="0" lvl="0" indent="0" algn="l" rtl="0">
              <a:spcBef>
                <a:spcPts val="0"/>
              </a:spcBef>
              <a:spcAft>
                <a:spcPts val="0"/>
              </a:spcAft>
              <a:buNone/>
            </a:pPr>
            <a:r>
              <a:rPr lang="en-US" sz="6600">
                <a:solidFill>
                  <a:srgbClr val="002F6C"/>
                </a:solidFill>
                <a:latin typeface="Calibri"/>
                <a:ea typeface="Calibri"/>
                <a:cs typeface="Calibri"/>
                <a:sym typeface="Calibri"/>
              </a:rPr>
              <a:t>Easier Each Time</a:t>
            </a:r>
            <a:endParaRPr sz="6600">
              <a:solidFill>
                <a:srgbClr val="002F6C"/>
              </a:solidFill>
              <a:latin typeface="Calibri"/>
              <a:ea typeface="Calibri"/>
              <a:cs typeface="Calibri"/>
              <a:sym typeface="Calibri"/>
            </a:endParaRPr>
          </a:p>
        </p:txBody>
      </p:sp>
      <p:sp>
        <p:nvSpPr>
          <p:cNvPr id="426" name="Google Shape;426;g2b0215aae5d_0_5"/>
          <p:cNvSpPr txBox="1">
            <a:spLocks noGrp="1"/>
          </p:cNvSpPr>
          <p:nvPr>
            <p:ph type="body" idx="1"/>
          </p:nvPr>
        </p:nvSpPr>
        <p:spPr>
          <a:xfrm>
            <a:off x="8877900" y="4292600"/>
            <a:ext cx="18398400" cy="8839200"/>
          </a:xfrm>
          <a:prstGeom prst="rect">
            <a:avLst/>
          </a:prstGeom>
        </p:spPr>
        <p:txBody>
          <a:bodyPr spcFirstLastPara="1" wrap="square" lIns="50800" tIns="50800" rIns="50800" bIns="50800" anchor="t" anchorCtr="0">
            <a:noAutofit/>
          </a:bodyPr>
          <a:lstStyle/>
          <a:p>
            <a:pPr marL="457200" lvl="0" indent="-482600" algn="l" rtl="0">
              <a:spcBef>
                <a:spcPts val="1000"/>
              </a:spcBef>
              <a:spcAft>
                <a:spcPts val="0"/>
              </a:spcAft>
              <a:buClr>
                <a:srgbClr val="666666"/>
              </a:buClr>
              <a:buSzPts val="4000"/>
              <a:buFont typeface="Calibri"/>
              <a:buChar char="●"/>
            </a:pPr>
            <a:r>
              <a:rPr lang="en-US" sz="4000" b="0">
                <a:solidFill>
                  <a:srgbClr val="666666"/>
                </a:solidFill>
                <a:latin typeface="Calibri"/>
                <a:ea typeface="Calibri"/>
                <a:cs typeface="Calibri"/>
                <a:sym typeface="Calibri"/>
              </a:rPr>
              <a:t>Keep all of your scholarship essays.</a:t>
            </a:r>
            <a:endParaRPr sz="4000" b="0">
              <a:solidFill>
                <a:srgbClr val="666666"/>
              </a:solidFill>
              <a:latin typeface="Calibri"/>
              <a:ea typeface="Calibri"/>
              <a:cs typeface="Calibri"/>
              <a:sym typeface="Calibri"/>
            </a:endParaRPr>
          </a:p>
          <a:p>
            <a:pPr marL="457200" lvl="0" indent="-482600" algn="l" rtl="0">
              <a:spcBef>
                <a:spcPts val="1000"/>
              </a:spcBef>
              <a:spcAft>
                <a:spcPts val="0"/>
              </a:spcAft>
              <a:buClr>
                <a:srgbClr val="666666"/>
              </a:buClr>
              <a:buSzPts val="4000"/>
              <a:buFont typeface="Calibri"/>
              <a:buChar char="●"/>
            </a:pPr>
            <a:r>
              <a:rPr lang="en-US" sz="4000" b="0">
                <a:solidFill>
                  <a:srgbClr val="666666"/>
                </a:solidFill>
                <a:latin typeface="Calibri"/>
                <a:ea typeface="Calibri"/>
                <a:cs typeface="Calibri"/>
                <a:sym typeface="Calibri"/>
              </a:rPr>
              <a:t>Use previous essays to inform/inspire future essays.</a:t>
            </a:r>
            <a:endParaRPr sz="4000" b="0">
              <a:solidFill>
                <a:srgbClr val="666666"/>
              </a:solidFill>
              <a:latin typeface="Calibri"/>
              <a:ea typeface="Calibri"/>
              <a:cs typeface="Calibri"/>
              <a:sym typeface="Calibri"/>
            </a:endParaRPr>
          </a:p>
          <a:p>
            <a:pPr marL="457200" lvl="0" indent="-482600" algn="l" rtl="0">
              <a:spcBef>
                <a:spcPts val="1000"/>
              </a:spcBef>
              <a:spcAft>
                <a:spcPts val="0"/>
              </a:spcAft>
              <a:buClr>
                <a:srgbClr val="666666"/>
              </a:buClr>
              <a:buSzPts val="4000"/>
              <a:buFont typeface="Calibri"/>
              <a:buChar char="●"/>
            </a:pPr>
            <a:r>
              <a:rPr lang="en-US" sz="4000" b="0">
                <a:solidFill>
                  <a:srgbClr val="666666"/>
                </a:solidFill>
                <a:latin typeface="Calibri"/>
                <a:ea typeface="Calibri"/>
                <a:cs typeface="Calibri"/>
                <a:sym typeface="Calibri"/>
              </a:rPr>
              <a:t>Remember to tailor each scholarship essay to the prompt/donor.</a:t>
            </a:r>
            <a:endParaRPr sz="4000" b="0">
              <a:solidFill>
                <a:srgbClr val="666666"/>
              </a:solidFill>
              <a:latin typeface="Calibri"/>
              <a:ea typeface="Calibri"/>
              <a:cs typeface="Calibri"/>
              <a:sym typeface="Calibri"/>
            </a:endParaRPr>
          </a:p>
          <a:p>
            <a:pPr marL="457200" lvl="0" indent="-482600" algn="l" rtl="0">
              <a:spcBef>
                <a:spcPts val="1000"/>
              </a:spcBef>
              <a:spcAft>
                <a:spcPts val="1000"/>
              </a:spcAft>
              <a:buClr>
                <a:srgbClr val="666666"/>
              </a:buClr>
              <a:buSzPts val="4000"/>
              <a:buFont typeface="Calibri"/>
              <a:buChar char="●"/>
            </a:pPr>
            <a:r>
              <a:rPr lang="en-US" sz="4000" b="0">
                <a:solidFill>
                  <a:srgbClr val="666666"/>
                </a:solidFill>
                <a:latin typeface="Calibri"/>
                <a:ea typeface="Calibri"/>
                <a:cs typeface="Calibri"/>
                <a:sym typeface="Calibri"/>
              </a:rPr>
              <a:t>The process gets easier each time you go through it!</a:t>
            </a:r>
            <a:endParaRPr sz="4000" b="0">
              <a:solidFill>
                <a:srgbClr val="666666"/>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2b080a1a689_0_7"/>
          <p:cNvSpPr txBox="1">
            <a:spLocks noGrp="1"/>
          </p:cNvSpPr>
          <p:nvPr>
            <p:ph type="title"/>
          </p:nvPr>
        </p:nvSpPr>
        <p:spPr>
          <a:xfrm>
            <a:off x="3652838" y="0"/>
            <a:ext cx="19507200" cy="3673500"/>
          </a:xfrm>
          <a:prstGeom prst="rect">
            <a:avLst/>
          </a:prstGeom>
        </p:spPr>
        <p:txBody>
          <a:bodyPr spcFirstLastPara="1" wrap="square" lIns="50800" tIns="50800" rIns="50800" bIns="50800" anchor="b" anchorCtr="0">
            <a:noAutofit/>
          </a:bodyPr>
          <a:lstStyle/>
          <a:p>
            <a:pPr marL="0" lvl="0" indent="0" algn="l" rtl="0">
              <a:spcBef>
                <a:spcPts val="0"/>
              </a:spcBef>
              <a:spcAft>
                <a:spcPts val="0"/>
              </a:spcAft>
              <a:buNone/>
            </a:pPr>
            <a:r>
              <a:rPr lang="en-US">
                <a:solidFill>
                  <a:srgbClr val="1F4E80"/>
                </a:solidFill>
                <a:latin typeface="Calibri"/>
                <a:ea typeface="Calibri"/>
                <a:cs typeface="Calibri"/>
                <a:sym typeface="Calibri"/>
              </a:rPr>
              <a:t>Writing Center</a:t>
            </a:r>
            <a:endParaRPr>
              <a:solidFill>
                <a:srgbClr val="1F4E80"/>
              </a:solidFill>
              <a:latin typeface="Calibri"/>
              <a:ea typeface="Calibri"/>
              <a:cs typeface="Calibri"/>
              <a:sym typeface="Calibri"/>
            </a:endParaRPr>
          </a:p>
        </p:txBody>
      </p:sp>
      <p:sp>
        <p:nvSpPr>
          <p:cNvPr id="432" name="Google Shape;432;g2b080a1a689_0_7"/>
          <p:cNvSpPr txBox="1">
            <a:spLocks noGrp="1"/>
          </p:cNvSpPr>
          <p:nvPr>
            <p:ph type="body" idx="1"/>
          </p:nvPr>
        </p:nvSpPr>
        <p:spPr>
          <a:xfrm>
            <a:off x="12307100" y="4172350"/>
            <a:ext cx="11308800" cy="8839200"/>
          </a:xfrm>
          <a:prstGeom prst="rect">
            <a:avLst/>
          </a:prstGeom>
        </p:spPr>
        <p:txBody>
          <a:bodyPr spcFirstLastPara="1" wrap="square" lIns="50800" tIns="50800" rIns="50800" bIns="50800" anchor="t" anchorCtr="0">
            <a:noAutofit/>
          </a:bodyPr>
          <a:lstStyle/>
          <a:p>
            <a:pPr marL="0" lvl="0" indent="0" algn="l" rtl="0">
              <a:spcBef>
                <a:spcPts val="0"/>
              </a:spcBef>
              <a:spcAft>
                <a:spcPts val="0"/>
              </a:spcAft>
              <a:buNone/>
            </a:pPr>
            <a:r>
              <a:rPr lang="en-US" sz="5200">
                <a:latin typeface="Calibri"/>
                <a:ea typeface="Calibri"/>
                <a:cs typeface="Calibri"/>
                <a:sym typeface="Calibri"/>
              </a:rPr>
              <a:t>Southern &amp; Dobson (LB-175) / Virtual</a:t>
            </a:r>
            <a:endParaRPr sz="5200">
              <a:latin typeface="Calibri"/>
              <a:ea typeface="Calibri"/>
              <a:cs typeface="Calibri"/>
              <a:sym typeface="Calibri"/>
            </a:endParaRPr>
          </a:p>
          <a:p>
            <a:pPr marL="0" lvl="0" indent="0" algn="ctr" rtl="0">
              <a:spcBef>
                <a:spcPts val="0"/>
              </a:spcBef>
              <a:spcAft>
                <a:spcPts val="0"/>
              </a:spcAft>
              <a:buNone/>
            </a:pPr>
            <a:r>
              <a:rPr lang="en-US" sz="4700" b="0">
                <a:latin typeface="Calibri"/>
                <a:ea typeface="Calibri"/>
                <a:cs typeface="Calibri"/>
                <a:sym typeface="Calibri"/>
              </a:rPr>
              <a:t>Hours of Operation</a:t>
            </a:r>
            <a:endParaRPr sz="4700" b="0">
              <a:latin typeface="Calibri"/>
              <a:ea typeface="Calibri"/>
              <a:cs typeface="Calibri"/>
              <a:sym typeface="Calibri"/>
            </a:endParaRPr>
          </a:p>
          <a:p>
            <a:pPr marL="0" lvl="0" indent="0" algn="l" rtl="0">
              <a:spcBef>
                <a:spcPts val="0"/>
              </a:spcBef>
              <a:spcAft>
                <a:spcPts val="0"/>
              </a:spcAft>
              <a:buNone/>
            </a:pPr>
            <a:r>
              <a:rPr lang="en-US" sz="4700">
                <a:solidFill>
                  <a:srgbClr val="1F4E80"/>
                </a:solidFill>
                <a:latin typeface="Calibri"/>
                <a:ea typeface="Calibri"/>
                <a:cs typeface="Calibri"/>
                <a:sym typeface="Calibri"/>
              </a:rPr>
              <a:t>Monday - Thursday:</a:t>
            </a:r>
            <a:r>
              <a:rPr lang="en-US" sz="4700">
                <a:latin typeface="Calibri"/>
                <a:ea typeface="Calibri"/>
                <a:cs typeface="Calibri"/>
                <a:sym typeface="Calibri"/>
              </a:rPr>
              <a:t> </a:t>
            </a:r>
            <a:r>
              <a:rPr lang="en-US" sz="4700" b="0">
                <a:latin typeface="Calibri"/>
                <a:ea typeface="Calibri"/>
                <a:cs typeface="Calibri"/>
                <a:sym typeface="Calibri"/>
              </a:rPr>
              <a:t>9am - 7pm</a:t>
            </a:r>
            <a:endParaRPr sz="4700" b="0">
              <a:latin typeface="Calibri"/>
              <a:ea typeface="Calibri"/>
              <a:cs typeface="Calibri"/>
              <a:sym typeface="Calibri"/>
            </a:endParaRPr>
          </a:p>
          <a:p>
            <a:pPr marL="0" lvl="0" indent="0" algn="l" rtl="0">
              <a:spcBef>
                <a:spcPts val="0"/>
              </a:spcBef>
              <a:spcAft>
                <a:spcPts val="0"/>
              </a:spcAft>
              <a:buNone/>
            </a:pPr>
            <a:r>
              <a:rPr lang="en-US" sz="4700">
                <a:solidFill>
                  <a:srgbClr val="1F4E80"/>
                </a:solidFill>
                <a:latin typeface="Calibri"/>
                <a:ea typeface="Calibri"/>
                <a:cs typeface="Calibri"/>
                <a:sym typeface="Calibri"/>
              </a:rPr>
              <a:t>Friday:</a:t>
            </a:r>
            <a:r>
              <a:rPr lang="en-US" sz="4700" b="0">
                <a:latin typeface="Calibri"/>
                <a:ea typeface="Calibri"/>
                <a:cs typeface="Calibri"/>
                <a:sym typeface="Calibri"/>
              </a:rPr>
              <a:t> 9am - 3pm</a:t>
            </a:r>
            <a:endParaRPr sz="4700" b="0">
              <a:latin typeface="Calibri"/>
              <a:ea typeface="Calibri"/>
              <a:cs typeface="Calibri"/>
              <a:sym typeface="Calibri"/>
            </a:endParaRPr>
          </a:p>
          <a:p>
            <a:pPr marL="0" lvl="0" indent="0" algn="l" rtl="0">
              <a:spcBef>
                <a:spcPts val="0"/>
              </a:spcBef>
              <a:spcAft>
                <a:spcPts val="0"/>
              </a:spcAft>
              <a:buNone/>
            </a:pPr>
            <a:endParaRPr sz="5200">
              <a:latin typeface="Calibri"/>
              <a:ea typeface="Calibri"/>
              <a:cs typeface="Calibri"/>
              <a:sym typeface="Calibri"/>
            </a:endParaRPr>
          </a:p>
          <a:p>
            <a:pPr marL="0" lvl="0" indent="0" algn="l" rtl="0">
              <a:spcBef>
                <a:spcPts val="0"/>
              </a:spcBef>
              <a:spcAft>
                <a:spcPts val="0"/>
              </a:spcAft>
              <a:buNone/>
            </a:pPr>
            <a:r>
              <a:rPr lang="en-US" sz="5200">
                <a:latin typeface="Calibri"/>
                <a:ea typeface="Calibri"/>
                <a:cs typeface="Calibri"/>
                <a:sym typeface="Calibri"/>
              </a:rPr>
              <a:t>Red Mountain (Desert Willow - 1st floor)</a:t>
            </a:r>
            <a:endParaRPr sz="5200">
              <a:latin typeface="Calibri"/>
              <a:ea typeface="Calibri"/>
              <a:cs typeface="Calibri"/>
              <a:sym typeface="Calibri"/>
            </a:endParaRPr>
          </a:p>
          <a:p>
            <a:pPr marL="0" lvl="0" indent="0" algn="ctr" rtl="0">
              <a:spcBef>
                <a:spcPts val="0"/>
              </a:spcBef>
              <a:spcAft>
                <a:spcPts val="0"/>
              </a:spcAft>
              <a:buNone/>
            </a:pPr>
            <a:r>
              <a:rPr lang="en-US" sz="4700" b="0">
                <a:latin typeface="Calibri"/>
                <a:ea typeface="Calibri"/>
                <a:cs typeface="Calibri"/>
                <a:sym typeface="Calibri"/>
              </a:rPr>
              <a:t>Hours of Operation</a:t>
            </a:r>
            <a:endParaRPr sz="4700" b="0">
              <a:latin typeface="Calibri"/>
              <a:ea typeface="Calibri"/>
              <a:cs typeface="Calibri"/>
              <a:sym typeface="Calibri"/>
            </a:endParaRPr>
          </a:p>
          <a:p>
            <a:pPr marL="0" lvl="0" indent="0" algn="l" rtl="0">
              <a:spcBef>
                <a:spcPts val="0"/>
              </a:spcBef>
              <a:spcAft>
                <a:spcPts val="0"/>
              </a:spcAft>
              <a:buNone/>
            </a:pPr>
            <a:r>
              <a:rPr lang="en-US" sz="4700">
                <a:solidFill>
                  <a:srgbClr val="1F4E80"/>
                </a:solidFill>
                <a:latin typeface="Calibri"/>
                <a:ea typeface="Calibri"/>
                <a:cs typeface="Calibri"/>
                <a:sym typeface="Calibri"/>
              </a:rPr>
              <a:t>Wednesday:</a:t>
            </a:r>
            <a:r>
              <a:rPr lang="en-US" sz="4700" b="0">
                <a:solidFill>
                  <a:srgbClr val="1F4E80"/>
                </a:solidFill>
                <a:latin typeface="Calibri"/>
                <a:ea typeface="Calibri"/>
                <a:cs typeface="Calibri"/>
                <a:sym typeface="Calibri"/>
              </a:rPr>
              <a:t> </a:t>
            </a:r>
            <a:r>
              <a:rPr lang="en-US" sz="4700" b="0">
                <a:latin typeface="Calibri"/>
                <a:ea typeface="Calibri"/>
                <a:cs typeface="Calibri"/>
                <a:sym typeface="Calibri"/>
              </a:rPr>
              <a:t>9am - 6pm</a:t>
            </a:r>
            <a:endParaRPr sz="4700" b="0">
              <a:latin typeface="Calibri"/>
              <a:ea typeface="Calibri"/>
              <a:cs typeface="Calibri"/>
              <a:sym typeface="Calibri"/>
            </a:endParaRPr>
          </a:p>
        </p:txBody>
      </p:sp>
      <p:pic>
        <p:nvPicPr>
          <p:cNvPr id="433" name="Google Shape;433;g2b080a1a689_0_7"/>
          <p:cNvPicPr preferRelativeResize="0"/>
          <p:nvPr/>
        </p:nvPicPr>
        <p:blipFill rotWithShape="1">
          <a:blip r:embed="rId3">
            <a:alphaModFix/>
          </a:blip>
          <a:srcRect l="11001" t="9247" r="17788" b="15382"/>
          <a:stretch/>
        </p:blipFill>
        <p:spPr>
          <a:xfrm>
            <a:off x="5407650" y="4421000"/>
            <a:ext cx="5967100" cy="5634175"/>
          </a:xfrm>
          <a:prstGeom prst="rect">
            <a:avLst/>
          </a:prstGeom>
          <a:noFill/>
          <a:ln w="9525" cap="flat" cmpd="sng">
            <a:solidFill>
              <a:srgbClr val="E69138"/>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6"/>
          <p:cNvSpPr txBox="1"/>
          <p:nvPr/>
        </p:nvSpPr>
        <p:spPr>
          <a:xfrm>
            <a:off x="1343025" y="1438275"/>
            <a:ext cx="14590713"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Stay Connected</a:t>
            </a:r>
            <a:endParaRPr/>
          </a:p>
        </p:txBody>
      </p:sp>
      <p:pic>
        <p:nvPicPr>
          <p:cNvPr id="439" name="Google Shape;439;p26">
            <a:hlinkClick r:id="rId3"/>
          </p:cNvPr>
          <p:cNvPicPr preferRelativeResize="0"/>
          <p:nvPr/>
        </p:nvPicPr>
        <p:blipFill rotWithShape="1">
          <a:blip r:embed="rId4">
            <a:alphaModFix/>
          </a:blip>
          <a:srcRect/>
          <a:stretch/>
        </p:blipFill>
        <p:spPr>
          <a:xfrm>
            <a:off x="1497013" y="3592513"/>
            <a:ext cx="1838325" cy="1730375"/>
          </a:xfrm>
          <a:prstGeom prst="rect">
            <a:avLst/>
          </a:prstGeom>
          <a:noFill/>
          <a:ln>
            <a:noFill/>
          </a:ln>
        </p:spPr>
      </p:pic>
      <p:pic>
        <p:nvPicPr>
          <p:cNvPr id="440" name="Google Shape;440;p26">
            <a:hlinkClick r:id="rId5"/>
          </p:cNvPr>
          <p:cNvPicPr preferRelativeResize="0"/>
          <p:nvPr/>
        </p:nvPicPr>
        <p:blipFill rotWithShape="1">
          <a:blip r:embed="rId6">
            <a:alphaModFix/>
          </a:blip>
          <a:srcRect/>
          <a:stretch/>
        </p:blipFill>
        <p:spPr>
          <a:xfrm>
            <a:off x="1560513" y="5694363"/>
            <a:ext cx="1838325" cy="1771650"/>
          </a:xfrm>
          <a:prstGeom prst="rect">
            <a:avLst/>
          </a:prstGeom>
          <a:noFill/>
          <a:ln>
            <a:noFill/>
          </a:ln>
        </p:spPr>
      </p:pic>
      <p:pic>
        <p:nvPicPr>
          <p:cNvPr id="441" name="Google Shape;441;p26">
            <a:hlinkClick r:id="rId7"/>
          </p:cNvPr>
          <p:cNvPicPr preferRelativeResize="0"/>
          <p:nvPr/>
        </p:nvPicPr>
        <p:blipFill rotWithShape="1">
          <a:blip r:embed="rId8">
            <a:alphaModFix/>
          </a:blip>
          <a:srcRect/>
          <a:stretch/>
        </p:blipFill>
        <p:spPr>
          <a:xfrm>
            <a:off x="8851900" y="5694363"/>
            <a:ext cx="1997075" cy="1700212"/>
          </a:xfrm>
          <a:prstGeom prst="rect">
            <a:avLst/>
          </a:prstGeom>
          <a:noFill/>
          <a:ln>
            <a:noFill/>
          </a:ln>
        </p:spPr>
      </p:pic>
      <p:pic>
        <p:nvPicPr>
          <p:cNvPr id="442" name="Google Shape;442;p26">
            <a:hlinkClick r:id="rId9"/>
          </p:cNvPr>
          <p:cNvPicPr preferRelativeResize="0"/>
          <p:nvPr/>
        </p:nvPicPr>
        <p:blipFill rotWithShape="1">
          <a:blip r:embed="rId10">
            <a:alphaModFix/>
          </a:blip>
          <a:srcRect/>
          <a:stretch/>
        </p:blipFill>
        <p:spPr>
          <a:xfrm>
            <a:off x="8953500" y="3405188"/>
            <a:ext cx="1997075" cy="2022475"/>
          </a:xfrm>
          <a:prstGeom prst="rect">
            <a:avLst/>
          </a:prstGeom>
          <a:noFill/>
          <a:ln>
            <a:noFill/>
          </a:ln>
        </p:spPr>
      </p:pic>
      <p:pic>
        <p:nvPicPr>
          <p:cNvPr id="443" name="Google Shape;443;p26" descr="A person smiling for the camera&#10;&#10;Description automatically generated"/>
          <p:cNvPicPr preferRelativeResize="0"/>
          <p:nvPr/>
        </p:nvPicPr>
        <p:blipFill rotWithShape="1">
          <a:blip r:embed="rId11">
            <a:alphaModFix/>
          </a:blip>
          <a:srcRect/>
          <a:stretch/>
        </p:blipFill>
        <p:spPr>
          <a:xfrm>
            <a:off x="16938625" y="1716088"/>
            <a:ext cx="6565900" cy="8208962"/>
          </a:xfrm>
          <a:prstGeom prst="rect">
            <a:avLst/>
          </a:prstGeom>
          <a:noFill/>
          <a:ln w="76200" cap="flat" cmpd="sng">
            <a:solidFill>
              <a:srgbClr val="1A3B60"/>
            </a:solidFill>
            <a:prstDash val="solid"/>
            <a:miter lim="800000"/>
            <a:headEnd type="none" w="sm" len="sm"/>
            <a:tailEnd type="none" w="sm" len="sm"/>
          </a:ln>
        </p:spPr>
      </p:pic>
      <p:sp>
        <p:nvSpPr>
          <p:cNvPr id="444" name="Google Shape;444;p26"/>
          <p:cNvSpPr txBox="1"/>
          <p:nvPr/>
        </p:nvSpPr>
        <p:spPr>
          <a:xfrm>
            <a:off x="1343025" y="8807450"/>
            <a:ext cx="14590713" cy="1117600"/>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6600" b="1">
                <a:solidFill>
                  <a:srgbClr val="998D66"/>
                </a:solidFill>
                <a:latin typeface="Calibri"/>
                <a:ea typeface="Calibri"/>
                <a:cs typeface="Calibri"/>
                <a:sym typeface="Calibri"/>
              </a:rPr>
              <a:t>#GilmanScholarship</a:t>
            </a:r>
            <a:endParaRPr/>
          </a:p>
        </p:txBody>
      </p:sp>
      <p:sp>
        <p:nvSpPr>
          <p:cNvPr id="445" name="Google Shape;445;p26"/>
          <p:cNvSpPr txBox="1"/>
          <p:nvPr/>
        </p:nvSpPr>
        <p:spPr>
          <a:xfrm>
            <a:off x="3411538" y="3789363"/>
            <a:ext cx="3751262"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Facebook</a:t>
            </a:r>
            <a:endParaRPr/>
          </a:p>
        </p:txBody>
      </p:sp>
      <p:sp>
        <p:nvSpPr>
          <p:cNvPr id="446" name="Google Shape;446;p26"/>
          <p:cNvSpPr txBox="1"/>
          <p:nvPr/>
        </p:nvSpPr>
        <p:spPr>
          <a:xfrm>
            <a:off x="3411538" y="5897563"/>
            <a:ext cx="3751262"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Twitter</a:t>
            </a:r>
            <a:endParaRPr/>
          </a:p>
        </p:txBody>
      </p:sp>
      <p:sp>
        <p:nvSpPr>
          <p:cNvPr id="447" name="Google Shape;447;p26"/>
          <p:cNvSpPr txBox="1"/>
          <p:nvPr/>
        </p:nvSpPr>
        <p:spPr>
          <a:xfrm>
            <a:off x="11056938" y="3814763"/>
            <a:ext cx="3751262"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Instagram</a:t>
            </a:r>
            <a:endParaRPr/>
          </a:p>
        </p:txBody>
      </p:sp>
      <p:sp>
        <p:nvSpPr>
          <p:cNvPr id="448" name="Google Shape;448;p26"/>
          <p:cNvSpPr txBox="1"/>
          <p:nvPr/>
        </p:nvSpPr>
        <p:spPr>
          <a:xfrm>
            <a:off x="11056938" y="5872163"/>
            <a:ext cx="3751262"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YouTube</a:t>
            </a:r>
            <a:endParaRPr/>
          </a:p>
        </p:txBody>
      </p:sp>
      <p:sp>
        <p:nvSpPr>
          <p:cNvPr id="449" name="Google Shape;449;p26"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7"/>
          <p:cNvSpPr txBox="1"/>
          <p:nvPr/>
        </p:nvSpPr>
        <p:spPr>
          <a:xfrm>
            <a:off x="1343025" y="1438275"/>
            <a:ext cx="14590713"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Resources for International Exchange</a:t>
            </a:r>
            <a:endParaRPr/>
          </a:p>
        </p:txBody>
      </p:sp>
      <p:pic>
        <p:nvPicPr>
          <p:cNvPr id="455" name="Google Shape;455;p27" descr="A person that is standing in the rain&#10;&#10;Description automatically generated"/>
          <p:cNvPicPr preferRelativeResize="0"/>
          <p:nvPr/>
        </p:nvPicPr>
        <p:blipFill rotWithShape="1">
          <a:blip r:embed="rId3">
            <a:alphaModFix/>
          </a:blip>
          <a:srcRect/>
          <a:stretch/>
        </p:blipFill>
        <p:spPr>
          <a:xfrm>
            <a:off x="14274063" y="3434550"/>
            <a:ext cx="8558212" cy="6846888"/>
          </a:xfrm>
          <a:prstGeom prst="rect">
            <a:avLst/>
          </a:prstGeom>
          <a:noFill/>
          <a:ln w="76200" cap="flat" cmpd="sng">
            <a:solidFill>
              <a:srgbClr val="1A3B60"/>
            </a:solidFill>
            <a:prstDash val="solid"/>
            <a:miter lim="800000"/>
            <a:headEnd type="none" w="sm" len="sm"/>
            <a:tailEnd type="none" w="sm" len="sm"/>
          </a:ln>
        </p:spPr>
      </p:pic>
      <p:sp>
        <p:nvSpPr>
          <p:cNvPr id="456" name="Google Shape;456;p27"/>
          <p:cNvSpPr txBox="1"/>
          <p:nvPr/>
        </p:nvSpPr>
        <p:spPr>
          <a:xfrm>
            <a:off x="1343025" y="3773488"/>
            <a:ext cx="12169775" cy="3519487"/>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r>
              <a:rPr lang="en-US" sz="4800" b="1">
                <a:solidFill>
                  <a:srgbClr val="1A3B60"/>
                </a:solidFill>
                <a:latin typeface="Calibri"/>
                <a:ea typeface="Calibri"/>
                <a:cs typeface="Calibri"/>
                <a:sym typeface="Calibri"/>
              </a:rPr>
              <a:t>Other U.S. Government Resources:</a:t>
            </a:r>
            <a:endParaRPr/>
          </a:p>
          <a:p>
            <a:pPr marL="457200" marR="0" lvl="0" indent="-457200" algn="l" rtl="0">
              <a:spcBef>
                <a:spcPts val="1200"/>
              </a:spcBef>
              <a:spcAft>
                <a:spcPts val="0"/>
              </a:spcAft>
              <a:buClr>
                <a:srgbClr val="988C65"/>
              </a:buClr>
              <a:buSzPts val="4800"/>
              <a:buFont typeface="Arial"/>
              <a:buChar char="•"/>
            </a:pPr>
            <a:r>
              <a:rPr lang="en-US" sz="4800">
                <a:solidFill>
                  <a:srgbClr val="1A3B60"/>
                </a:solidFill>
                <a:latin typeface="Calibri"/>
                <a:ea typeface="Calibri"/>
                <a:cs typeface="Calibri"/>
                <a:sym typeface="Calibri"/>
              </a:rPr>
              <a:t>Critical Language Scholarship Program</a:t>
            </a:r>
            <a:endParaRPr/>
          </a:p>
          <a:p>
            <a:pPr marL="457200" marR="0" lvl="0" indent="-457200" algn="l" rtl="0">
              <a:spcBef>
                <a:spcPts val="1200"/>
              </a:spcBef>
              <a:spcAft>
                <a:spcPts val="0"/>
              </a:spcAft>
              <a:buClr>
                <a:srgbClr val="988C65"/>
              </a:buClr>
              <a:buSzPts val="4800"/>
              <a:buFont typeface="Arial"/>
              <a:buChar char="•"/>
            </a:pPr>
            <a:r>
              <a:rPr lang="en-US" sz="4800">
                <a:solidFill>
                  <a:srgbClr val="1A3B60"/>
                </a:solidFill>
                <a:latin typeface="Calibri"/>
                <a:ea typeface="Calibri"/>
                <a:cs typeface="Calibri"/>
                <a:sym typeface="Calibri"/>
              </a:rPr>
              <a:t>Fulbright U.S. Student Program</a:t>
            </a:r>
            <a:endParaRPr/>
          </a:p>
          <a:p>
            <a:pPr marL="457200" marR="0" lvl="0" indent="-457200" algn="l" rtl="0">
              <a:spcBef>
                <a:spcPts val="1200"/>
              </a:spcBef>
              <a:spcAft>
                <a:spcPts val="0"/>
              </a:spcAft>
              <a:buClr>
                <a:srgbClr val="988C65"/>
              </a:buClr>
              <a:buSzPts val="4800"/>
              <a:buFont typeface="Arial"/>
              <a:buChar char="•"/>
            </a:pPr>
            <a:r>
              <a:rPr lang="en-US" sz="4800">
                <a:solidFill>
                  <a:srgbClr val="1A3B60"/>
                </a:solidFill>
                <a:latin typeface="Calibri"/>
                <a:ea typeface="Calibri"/>
                <a:cs typeface="Calibri"/>
                <a:sym typeface="Calibri"/>
              </a:rPr>
              <a:t>Boren Scholarships and Fellowships</a:t>
            </a:r>
            <a:endParaRPr/>
          </a:p>
        </p:txBody>
      </p:sp>
      <p:sp>
        <p:nvSpPr>
          <p:cNvPr id="457" name="Google Shape;457;p27"/>
          <p:cNvSpPr txBox="1"/>
          <p:nvPr/>
        </p:nvSpPr>
        <p:spPr>
          <a:xfrm>
            <a:off x="1724025" y="7669213"/>
            <a:ext cx="11306175" cy="841375"/>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4800" b="1">
                <a:solidFill>
                  <a:srgbClr val="998D66"/>
                </a:solidFill>
                <a:latin typeface="Calibri"/>
                <a:ea typeface="Calibri"/>
                <a:cs typeface="Calibri"/>
                <a:sym typeface="Calibri"/>
              </a:rPr>
              <a:t>studyabroad.state.gov</a:t>
            </a:r>
            <a:endParaRPr/>
          </a:p>
        </p:txBody>
      </p:sp>
      <p:sp>
        <p:nvSpPr>
          <p:cNvPr id="458" name="Google Shape;458;p27"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8"/>
          <p:cNvSpPr txBox="1"/>
          <p:nvPr/>
        </p:nvSpPr>
        <p:spPr>
          <a:xfrm>
            <a:off x="1343025" y="1438275"/>
            <a:ext cx="14590713"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Arial"/>
                <a:ea typeface="Arial"/>
                <a:cs typeface="Arial"/>
                <a:sym typeface="Arial"/>
              </a:rPr>
              <a:t>Flyers</a:t>
            </a:r>
            <a:endParaRPr/>
          </a:p>
        </p:txBody>
      </p:sp>
      <p:sp>
        <p:nvSpPr>
          <p:cNvPr id="464" name="Google Shape;464;p28"/>
          <p:cNvSpPr txBox="1"/>
          <p:nvPr/>
        </p:nvSpPr>
        <p:spPr>
          <a:xfrm>
            <a:off x="4387850" y="7983538"/>
            <a:ext cx="5657850" cy="871537"/>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5000" b="1">
                <a:solidFill>
                  <a:srgbClr val="978D65"/>
                </a:solidFill>
                <a:latin typeface="Calibri"/>
                <a:ea typeface="Calibri"/>
                <a:cs typeface="Calibri"/>
                <a:sym typeface="Calibri"/>
              </a:rPr>
              <a:t>Gilman One-Pager </a:t>
            </a:r>
            <a:endParaRPr/>
          </a:p>
        </p:txBody>
      </p:sp>
      <p:sp>
        <p:nvSpPr>
          <p:cNvPr id="465" name="Google Shape;465;p28"/>
          <p:cNvSpPr txBox="1"/>
          <p:nvPr/>
        </p:nvSpPr>
        <p:spPr>
          <a:xfrm>
            <a:off x="13196888" y="7983538"/>
            <a:ext cx="7469187" cy="871537"/>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5000" b="1">
                <a:solidFill>
                  <a:srgbClr val="978D65"/>
                </a:solidFill>
                <a:latin typeface="Calibri"/>
                <a:ea typeface="Calibri"/>
                <a:cs typeface="Calibri"/>
                <a:sym typeface="Calibri"/>
              </a:rPr>
              <a:t>Gilman-McCain One-Pager</a:t>
            </a:r>
            <a:endParaRPr/>
          </a:p>
        </p:txBody>
      </p:sp>
      <p:pic>
        <p:nvPicPr>
          <p:cNvPr id="466" name="Google Shape;466;p28"/>
          <p:cNvPicPr preferRelativeResize="0"/>
          <p:nvPr/>
        </p:nvPicPr>
        <p:blipFill rotWithShape="1">
          <a:blip r:embed="rId3">
            <a:alphaModFix/>
          </a:blip>
          <a:srcRect/>
          <a:stretch/>
        </p:blipFill>
        <p:spPr>
          <a:xfrm>
            <a:off x="4838700" y="2892425"/>
            <a:ext cx="4754563" cy="4754563"/>
          </a:xfrm>
          <a:prstGeom prst="rect">
            <a:avLst/>
          </a:prstGeom>
          <a:noFill/>
          <a:ln>
            <a:noFill/>
          </a:ln>
        </p:spPr>
      </p:pic>
      <p:pic>
        <p:nvPicPr>
          <p:cNvPr id="467" name="Google Shape;467;p28"/>
          <p:cNvPicPr preferRelativeResize="0"/>
          <p:nvPr/>
        </p:nvPicPr>
        <p:blipFill rotWithShape="1">
          <a:blip r:embed="rId4">
            <a:alphaModFix/>
          </a:blip>
          <a:srcRect/>
          <a:stretch/>
        </p:blipFill>
        <p:spPr>
          <a:xfrm>
            <a:off x="14515306" y="2892425"/>
            <a:ext cx="4754563" cy="4754563"/>
          </a:xfrm>
          <a:prstGeom prst="rect">
            <a:avLst/>
          </a:prstGeom>
          <a:noFill/>
          <a:ln>
            <a:noFill/>
          </a:ln>
        </p:spPr>
      </p:pic>
      <p:sp>
        <p:nvSpPr>
          <p:cNvPr id="468" name="Google Shape;468;p28"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9"/>
          <p:cNvSpPr txBox="1"/>
          <p:nvPr/>
        </p:nvSpPr>
        <p:spPr>
          <a:xfrm>
            <a:off x="1343025" y="1438275"/>
            <a:ext cx="14590713"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Gilman Contact Information</a:t>
            </a:r>
            <a:endParaRPr/>
          </a:p>
        </p:txBody>
      </p:sp>
      <p:sp>
        <p:nvSpPr>
          <p:cNvPr id="474" name="Google Shape;474;p29"/>
          <p:cNvSpPr txBox="1"/>
          <p:nvPr/>
        </p:nvSpPr>
        <p:spPr>
          <a:xfrm>
            <a:off x="1343025" y="4564063"/>
            <a:ext cx="12169775" cy="3455987"/>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r>
              <a:rPr lang="en-US" sz="6600">
                <a:solidFill>
                  <a:srgbClr val="707372"/>
                </a:solidFill>
                <a:latin typeface="Calibri"/>
                <a:ea typeface="Calibri"/>
                <a:cs typeface="Calibri"/>
                <a:sym typeface="Calibri"/>
              </a:rPr>
              <a:t>Gilman@iie.org</a:t>
            </a:r>
            <a:endParaRPr/>
          </a:p>
          <a:p>
            <a:pPr marL="0" marR="0" lvl="0" indent="0" algn="l" rtl="0">
              <a:spcBef>
                <a:spcPts val="1200"/>
              </a:spcBef>
              <a:spcAft>
                <a:spcPts val="0"/>
              </a:spcAft>
              <a:buNone/>
            </a:pPr>
            <a:r>
              <a:rPr lang="en-US" sz="6600">
                <a:solidFill>
                  <a:srgbClr val="707372"/>
                </a:solidFill>
                <a:latin typeface="Calibri"/>
                <a:ea typeface="Calibri"/>
                <a:cs typeface="Calibri"/>
                <a:sym typeface="Calibri"/>
              </a:rPr>
              <a:t>800.852.2141 Ext. 1</a:t>
            </a:r>
            <a:endParaRPr/>
          </a:p>
          <a:p>
            <a:pPr marL="0" marR="0" lvl="0" indent="0" algn="l" rtl="0">
              <a:spcBef>
                <a:spcPts val="1200"/>
              </a:spcBef>
              <a:spcAft>
                <a:spcPts val="0"/>
              </a:spcAft>
              <a:buNone/>
            </a:pPr>
            <a:r>
              <a:rPr lang="en-US" sz="6600">
                <a:solidFill>
                  <a:srgbClr val="1A3B60"/>
                </a:solidFill>
                <a:latin typeface="Calibri"/>
                <a:ea typeface="Calibri"/>
                <a:cs typeface="Calibri"/>
                <a:sym typeface="Calibri"/>
              </a:rPr>
              <a:t>Gilmanscholarship.org</a:t>
            </a:r>
            <a:endParaRPr/>
          </a:p>
        </p:txBody>
      </p:sp>
      <p:pic>
        <p:nvPicPr>
          <p:cNvPr id="475" name="Google Shape;475;p29"/>
          <p:cNvPicPr preferRelativeResize="0"/>
          <p:nvPr/>
        </p:nvPicPr>
        <p:blipFill rotWithShape="1">
          <a:blip r:embed="rId3">
            <a:alphaModFix/>
          </a:blip>
          <a:srcRect/>
          <a:stretch/>
        </p:blipFill>
        <p:spPr>
          <a:xfrm>
            <a:off x="13514388" y="2555875"/>
            <a:ext cx="9526587" cy="7015163"/>
          </a:xfrm>
          <a:prstGeom prst="rect">
            <a:avLst/>
          </a:prstGeom>
          <a:noFill/>
          <a:ln w="76200" cap="flat" cmpd="sng">
            <a:solidFill>
              <a:srgbClr val="1A3B60"/>
            </a:solidFill>
            <a:prstDash val="solid"/>
            <a:miter lim="800000"/>
            <a:headEnd type="none" w="sm" len="sm"/>
            <a:tailEnd type="none" w="sm" len="sm"/>
          </a:ln>
        </p:spPr>
      </p:pic>
      <p:sp>
        <p:nvSpPr>
          <p:cNvPr id="476" name="Google Shape;476;p29"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0"/>
          <p:cNvSpPr txBox="1"/>
          <p:nvPr/>
        </p:nvSpPr>
        <p:spPr>
          <a:xfrm>
            <a:off x="1488553" y="1137492"/>
            <a:ext cx="10400778" cy="2226250"/>
          </a:xfrm>
          <a:prstGeom prst="rect">
            <a:avLst/>
          </a:prstGeom>
          <a:noFill/>
          <a:ln>
            <a:noFill/>
          </a:ln>
        </p:spPr>
        <p:txBody>
          <a:bodyPr spcFirstLastPara="1" wrap="square" lIns="50800" tIns="50800" rIns="50800" bIns="50800" anchor="ctr" anchorCtr="0">
            <a:spAutoFit/>
          </a:bodyPr>
          <a:lstStyle/>
          <a:p>
            <a:pPr marL="0" marR="0" lvl="0" indent="0" algn="ctr" rtl="0">
              <a:spcBef>
                <a:spcPts val="0"/>
              </a:spcBef>
              <a:spcAft>
                <a:spcPts val="0"/>
              </a:spcAft>
              <a:buNone/>
            </a:pPr>
            <a:r>
              <a:rPr lang="en-US" sz="7200" b="1">
                <a:solidFill>
                  <a:srgbClr val="1A3B60"/>
                </a:solidFill>
                <a:latin typeface="Calibri"/>
                <a:ea typeface="Calibri"/>
                <a:cs typeface="Calibri"/>
                <a:sym typeface="Calibri"/>
              </a:rPr>
              <a:t>MCC Contact Information</a:t>
            </a:r>
            <a:endParaRPr/>
          </a:p>
          <a:p>
            <a:pPr marL="0" marR="0" lvl="0" indent="0" algn="ctr" rtl="0">
              <a:spcBef>
                <a:spcPts val="0"/>
              </a:spcBef>
              <a:spcAft>
                <a:spcPts val="0"/>
              </a:spcAft>
              <a:buNone/>
            </a:pPr>
            <a:r>
              <a:rPr lang="en-US" sz="6600" b="1">
                <a:solidFill>
                  <a:srgbClr val="1A3B60"/>
                </a:solidFill>
                <a:latin typeface="Calibri"/>
                <a:ea typeface="Calibri"/>
                <a:cs typeface="Calibri"/>
                <a:sym typeface="Calibri"/>
              </a:rPr>
              <a:t> </a:t>
            </a:r>
            <a:endParaRPr/>
          </a:p>
        </p:txBody>
      </p:sp>
      <p:sp>
        <p:nvSpPr>
          <p:cNvPr id="482" name="Google Shape;482;p30"/>
          <p:cNvSpPr/>
          <p:nvPr/>
        </p:nvSpPr>
        <p:spPr>
          <a:xfrm>
            <a:off x="16524288" y="989013"/>
            <a:ext cx="6761162" cy="2016125"/>
          </a:xfrm>
          <a:prstGeom prst="rect">
            <a:avLst/>
          </a:prstGeom>
          <a:noFill/>
          <a:ln w="19050" cap="flat" cmpd="sng">
            <a:solidFill>
              <a:srgbClr val="1A3B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rgbClr val="998D66"/>
              </a:solidFill>
              <a:latin typeface="Calibri"/>
              <a:ea typeface="Calibri"/>
              <a:cs typeface="Calibri"/>
              <a:sym typeface="Calibri"/>
            </a:endParaRPr>
          </a:p>
        </p:txBody>
      </p:sp>
      <p:sp>
        <p:nvSpPr>
          <p:cNvPr id="483" name="Google Shape;483;p30"/>
          <p:cNvSpPr txBox="1"/>
          <p:nvPr/>
        </p:nvSpPr>
        <p:spPr>
          <a:xfrm>
            <a:off x="953022" y="3146356"/>
            <a:ext cx="11477624" cy="37856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6000" b="1">
                <a:solidFill>
                  <a:srgbClr val="978D65"/>
                </a:solidFill>
                <a:latin typeface="Calibri"/>
                <a:ea typeface="Calibri"/>
                <a:cs typeface="Calibri"/>
                <a:sym typeface="Calibri"/>
              </a:rPr>
              <a:t>Study Abroad Office</a:t>
            </a:r>
            <a:endParaRPr/>
          </a:p>
          <a:p>
            <a:pPr marL="0" marR="0" lvl="0" indent="0" algn="l" rtl="0">
              <a:spcBef>
                <a:spcPts val="0"/>
              </a:spcBef>
              <a:spcAft>
                <a:spcPts val="0"/>
              </a:spcAft>
              <a:buNone/>
            </a:pPr>
            <a:r>
              <a:rPr lang="en-US" sz="5000" b="1">
                <a:solidFill>
                  <a:srgbClr val="002C6A"/>
                </a:solidFill>
                <a:latin typeface="Calibri"/>
                <a:ea typeface="Calibri"/>
                <a:cs typeface="Calibri"/>
                <a:sym typeface="Calibri"/>
              </a:rPr>
              <a:t>Email:	</a:t>
            </a:r>
            <a:r>
              <a:rPr lang="en-US" sz="5000">
                <a:solidFill>
                  <a:srgbClr val="707372"/>
                </a:solidFill>
                <a:latin typeface="Calibri"/>
                <a:ea typeface="Calibri"/>
                <a:cs typeface="Calibri"/>
                <a:sym typeface="Calibri"/>
              </a:rPr>
              <a:t>studyabroad@mesacc.edu</a:t>
            </a:r>
            <a:endParaRPr sz="5000">
              <a:solidFill>
                <a:srgbClr val="707372"/>
              </a:solidFill>
              <a:latin typeface="Calibri"/>
              <a:ea typeface="Calibri"/>
              <a:cs typeface="Calibri"/>
              <a:sym typeface="Calibri"/>
            </a:endParaRPr>
          </a:p>
          <a:p>
            <a:pPr marL="0" marR="0" lvl="0" indent="0" algn="l" rtl="0">
              <a:spcBef>
                <a:spcPts val="0"/>
              </a:spcBef>
              <a:spcAft>
                <a:spcPts val="0"/>
              </a:spcAft>
              <a:buNone/>
            </a:pPr>
            <a:r>
              <a:rPr lang="en-US" sz="5000" b="1">
                <a:solidFill>
                  <a:srgbClr val="002C6A"/>
                </a:solidFill>
                <a:latin typeface="Calibri"/>
                <a:ea typeface="Calibri"/>
                <a:cs typeface="Calibri"/>
                <a:sym typeface="Calibri"/>
              </a:rPr>
              <a:t>Phone:	</a:t>
            </a:r>
            <a:r>
              <a:rPr lang="en-US" sz="5000">
                <a:solidFill>
                  <a:srgbClr val="707372"/>
                </a:solidFill>
                <a:latin typeface="Calibri"/>
                <a:ea typeface="Calibri"/>
                <a:cs typeface="Calibri"/>
                <a:sym typeface="Calibri"/>
              </a:rPr>
              <a:t>480.461.7870</a:t>
            </a:r>
            <a:endParaRPr/>
          </a:p>
          <a:p>
            <a:pPr marL="0" marR="0" lvl="0" indent="0" algn="l" rtl="0">
              <a:spcBef>
                <a:spcPts val="0"/>
              </a:spcBef>
              <a:spcAft>
                <a:spcPts val="0"/>
              </a:spcAft>
              <a:buNone/>
            </a:pPr>
            <a:r>
              <a:rPr lang="en-US" sz="5000" b="1">
                <a:solidFill>
                  <a:srgbClr val="002F6C"/>
                </a:solidFill>
                <a:latin typeface="Calibri"/>
                <a:ea typeface="Calibri"/>
                <a:cs typeface="Calibri"/>
                <a:sym typeface="Calibri"/>
              </a:rPr>
              <a:t>Website: </a:t>
            </a:r>
            <a:r>
              <a:rPr lang="en-US" sz="5000">
                <a:solidFill>
                  <a:srgbClr val="707372"/>
                </a:solidFill>
                <a:latin typeface="Calibri"/>
                <a:ea typeface="Calibri"/>
                <a:cs typeface="Calibri"/>
                <a:sym typeface="Calibri"/>
              </a:rPr>
              <a:t>mesacc.edu/study-abroad</a:t>
            </a:r>
            <a:endParaRPr/>
          </a:p>
        </p:txBody>
      </p:sp>
      <p:sp>
        <p:nvSpPr>
          <p:cNvPr id="484" name="Google Shape;484;p30"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pic>
        <p:nvPicPr>
          <p:cNvPr id="485" name="Google Shape;485;p30"/>
          <p:cNvPicPr preferRelativeResize="0"/>
          <p:nvPr/>
        </p:nvPicPr>
        <p:blipFill rotWithShape="1">
          <a:blip r:embed="rId3">
            <a:alphaModFix/>
          </a:blip>
          <a:srcRect/>
          <a:stretch/>
        </p:blipFill>
        <p:spPr>
          <a:xfrm>
            <a:off x="16914290" y="1346200"/>
            <a:ext cx="5981157" cy="1156357"/>
          </a:xfrm>
          <a:prstGeom prst="rect">
            <a:avLst/>
          </a:prstGeom>
          <a:noFill/>
          <a:ln>
            <a:noFill/>
          </a:ln>
        </p:spPr>
      </p:pic>
      <p:pic>
        <p:nvPicPr>
          <p:cNvPr id="486" name="Google Shape;486;p30"/>
          <p:cNvPicPr preferRelativeResize="0"/>
          <p:nvPr/>
        </p:nvPicPr>
        <p:blipFill rotWithShape="1">
          <a:blip r:embed="rId4">
            <a:alphaModFix/>
          </a:blip>
          <a:srcRect/>
          <a:stretch/>
        </p:blipFill>
        <p:spPr>
          <a:xfrm>
            <a:off x="13343995" y="4066188"/>
            <a:ext cx="9326034" cy="524589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487" name="Google Shape;487;p30"/>
          <p:cNvSpPr txBox="1"/>
          <p:nvPr/>
        </p:nvSpPr>
        <p:spPr>
          <a:xfrm>
            <a:off x="856400" y="7087027"/>
            <a:ext cx="17279200" cy="37856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6000" b="1">
                <a:solidFill>
                  <a:srgbClr val="978D65"/>
                </a:solidFill>
                <a:latin typeface="Calibri"/>
                <a:ea typeface="Calibri"/>
                <a:cs typeface="Calibri"/>
                <a:sym typeface="Calibri"/>
              </a:rPr>
              <a:t>Writing Center</a:t>
            </a:r>
            <a:endParaRPr/>
          </a:p>
          <a:p>
            <a:pPr marL="0" marR="0" lvl="0" indent="0" algn="l" rtl="0">
              <a:spcBef>
                <a:spcPts val="0"/>
              </a:spcBef>
              <a:spcAft>
                <a:spcPts val="0"/>
              </a:spcAft>
              <a:buNone/>
            </a:pPr>
            <a:r>
              <a:rPr lang="en-US" sz="5000" b="1">
                <a:solidFill>
                  <a:srgbClr val="002C6A"/>
                </a:solidFill>
                <a:latin typeface="Calibri"/>
                <a:ea typeface="Calibri"/>
                <a:cs typeface="Calibri"/>
                <a:sym typeface="Calibri"/>
              </a:rPr>
              <a:t>Email:	</a:t>
            </a:r>
            <a:r>
              <a:rPr lang="en-US" sz="5000">
                <a:solidFill>
                  <a:srgbClr val="707372"/>
                </a:solidFill>
                <a:latin typeface="Calibri"/>
                <a:ea typeface="Calibri"/>
                <a:cs typeface="Calibri"/>
                <a:sym typeface="Calibri"/>
              </a:rPr>
              <a:t>nicole.bradley@mesacc.edu</a:t>
            </a:r>
            <a:endParaRPr sz="5000">
              <a:solidFill>
                <a:srgbClr val="707372"/>
              </a:solidFill>
              <a:latin typeface="Calibri"/>
              <a:ea typeface="Calibri"/>
              <a:cs typeface="Calibri"/>
              <a:sym typeface="Calibri"/>
            </a:endParaRPr>
          </a:p>
          <a:p>
            <a:pPr marL="0" marR="0" lvl="0" indent="0" algn="l" rtl="0">
              <a:spcBef>
                <a:spcPts val="0"/>
              </a:spcBef>
              <a:spcAft>
                <a:spcPts val="0"/>
              </a:spcAft>
              <a:buNone/>
            </a:pPr>
            <a:r>
              <a:rPr lang="en-US" sz="5000" b="1">
                <a:solidFill>
                  <a:srgbClr val="002C6A"/>
                </a:solidFill>
                <a:latin typeface="Calibri"/>
                <a:ea typeface="Calibri"/>
                <a:cs typeface="Calibri"/>
                <a:sym typeface="Calibri"/>
              </a:rPr>
              <a:t>Phone:	</a:t>
            </a:r>
            <a:r>
              <a:rPr lang="en-US" sz="5000">
                <a:solidFill>
                  <a:srgbClr val="707372"/>
                </a:solidFill>
                <a:latin typeface="Calibri"/>
                <a:ea typeface="Calibri"/>
                <a:cs typeface="Calibri"/>
                <a:sym typeface="Calibri"/>
              </a:rPr>
              <a:t>480.461.7678</a:t>
            </a:r>
            <a:endParaRPr/>
          </a:p>
          <a:p>
            <a:pPr marL="0" marR="0" lvl="0" indent="0" algn="l" rtl="0">
              <a:spcBef>
                <a:spcPts val="0"/>
              </a:spcBef>
              <a:spcAft>
                <a:spcPts val="0"/>
              </a:spcAft>
              <a:buNone/>
            </a:pPr>
            <a:r>
              <a:rPr lang="en-US" sz="5000" b="1">
                <a:solidFill>
                  <a:srgbClr val="002F6C"/>
                </a:solidFill>
                <a:latin typeface="Calibri"/>
                <a:ea typeface="Calibri"/>
                <a:cs typeface="Calibri"/>
                <a:sym typeface="Calibri"/>
              </a:rPr>
              <a:t>Website:	</a:t>
            </a:r>
            <a:r>
              <a:rPr lang="en-US" sz="5000">
                <a:solidFill>
                  <a:srgbClr val="707372"/>
                </a:solidFill>
                <a:latin typeface="Calibri"/>
                <a:ea typeface="Calibri"/>
                <a:cs typeface="Calibri"/>
                <a:sym typeface="Calibri"/>
              </a:rPr>
              <a:t>mesacc.edu/writingcenter</a:t>
            </a:r>
            <a:endParaRPr sz="5000">
              <a:solidFill>
                <a:srgbClr val="707372"/>
              </a:solidFill>
              <a:latin typeface="Calibri"/>
              <a:ea typeface="Calibri"/>
              <a:cs typeface="Calibri"/>
              <a:sym typeface="Calibri"/>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p:nvPr/>
        </p:nvSpPr>
        <p:spPr>
          <a:xfrm>
            <a:off x="1343025" y="1438275"/>
            <a:ext cx="14590713"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Scholarships up to $5,000</a:t>
            </a:r>
            <a:endParaRPr/>
          </a:p>
        </p:txBody>
      </p:sp>
      <p:sp>
        <p:nvSpPr>
          <p:cNvPr id="159" name="Google Shape;159;p4"/>
          <p:cNvSpPr txBox="1"/>
          <p:nvPr/>
        </p:nvSpPr>
        <p:spPr>
          <a:xfrm>
            <a:off x="1343025" y="2913063"/>
            <a:ext cx="14909800" cy="7542212"/>
          </a:xfrm>
          <a:prstGeom prst="rect">
            <a:avLst/>
          </a:prstGeom>
          <a:noFill/>
          <a:ln>
            <a:noFill/>
          </a:ln>
        </p:spPr>
        <p:txBody>
          <a:bodyPr spcFirstLastPara="1" wrap="square" lIns="50800" tIns="50800" rIns="50800" bIns="50800" anchor="t" anchorCtr="0">
            <a:spAutoFit/>
          </a:bodyPr>
          <a:lstStyle/>
          <a:p>
            <a:pPr marL="457200" marR="0" lvl="0" indent="-457200" algn="l" rtl="0">
              <a:lnSpc>
                <a:spcPct val="150000"/>
              </a:lnSpc>
              <a:spcBef>
                <a:spcPts val="0"/>
              </a:spcBef>
              <a:spcAft>
                <a:spcPts val="0"/>
              </a:spcAft>
              <a:buClr>
                <a:srgbClr val="988C65"/>
              </a:buClr>
              <a:buSzPts val="6600"/>
              <a:buFont typeface="Arial"/>
              <a:buChar char="•"/>
            </a:pPr>
            <a:r>
              <a:rPr lang="en-US" sz="6600">
                <a:solidFill>
                  <a:srgbClr val="1A3B60"/>
                </a:solidFill>
                <a:latin typeface="Calibri"/>
                <a:ea typeface="Calibri"/>
                <a:cs typeface="Calibri"/>
                <a:sym typeface="Calibri"/>
              </a:rPr>
              <a:t>Fall</a:t>
            </a:r>
            <a:endParaRPr/>
          </a:p>
          <a:p>
            <a:pPr marL="457200" marR="0" lvl="0" indent="-457200" algn="l" rtl="0">
              <a:lnSpc>
                <a:spcPct val="150000"/>
              </a:lnSpc>
              <a:spcBef>
                <a:spcPts val="0"/>
              </a:spcBef>
              <a:spcAft>
                <a:spcPts val="0"/>
              </a:spcAft>
              <a:buClr>
                <a:srgbClr val="988C65"/>
              </a:buClr>
              <a:buSzPts val="6600"/>
              <a:buFont typeface="Arial"/>
              <a:buChar char="•"/>
            </a:pPr>
            <a:r>
              <a:rPr lang="en-US" sz="6600">
                <a:solidFill>
                  <a:srgbClr val="1A3B60"/>
                </a:solidFill>
                <a:latin typeface="Calibri"/>
                <a:ea typeface="Calibri"/>
                <a:cs typeface="Calibri"/>
                <a:sym typeface="Calibri"/>
              </a:rPr>
              <a:t>Spring</a:t>
            </a:r>
            <a:endParaRPr/>
          </a:p>
          <a:p>
            <a:pPr marL="457200" marR="0" lvl="0" indent="-457200" algn="l" rtl="0">
              <a:lnSpc>
                <a:spcPct val="150000"/>
              </a:lnSpc>
              <a:spcBef>
                <a:spcPts val="0"/>
              </a:spcBef>
              <a:spcAft>
                <a:spcPts val="0"/>
              </a:spcAft>
              <a:buClr>
                <a:srgbClr val="988C65"/>
              </a:buClr>
              <a:buSzPts val="6600"/>
              <a:buFont typeface="Arial"/>
              <a:buChar char="•"/>
            </a:pPr>
            <a:r>
              <a:rPr lang="en-US" sz="6600">
                <a:solidFill>
                  <a:srgbClr val="1A3B60"/>
                </a:solidFill>
                <a:latin typeface="Calibri"/>
                <a:ea typeface="Calibri"/>
                <a:cs typeface="Calibri"/>
                <a:sym typeface="Calibri"/>
              </a:rPr>
              <a:t>Summer</a:t>
            </a:r>
            <a:endParaRPr/>
          </a:p>
          <a:p>
            <a:pPr marL="457200" marR="0" lvl="0" indent="-457200" algn="l" rtl="0">
              <a:lnSpc>
                <a:spcPct val="150000"/>
              </a:lnSpc>
              <a:spcBef>
                <a:spcPts val="0"/>
              </a:spcBef>
              <a:spcAft>
                <a:spcPts val="0"/>
              </a:spcAft>
              <a:buClr>
                <a:srgbClr val="988C65"/>
              </a:buClr>
              <a:buSzPts val="6600"/>
              <a:buFont typeface="Arial"/>
              <a:buChar char="•"/>
            </a:pPr>
            <a:r>
              <a:rPr lang="en-US" sz="6600">
                <a:solidFill>
                  <a:srgbClr val="1A3B60"/>
                </a:solidFill>
                <a:latin typeface="Calibri"/>
                <a:ea typeface="Calibri"/>
                <a:cs typeface="Calibri"/>
                <a:sym typeface="Calibri"/>
              </a:rPr>
              <a:t>Winter</a:t>
            </a:r>
            <a:endParaRPr/>
          </a:p>
          <a:p>
            <a:pPr marL="457200" marR="0" lvl="0" indent="-457200" algn="l" rtl="0">
              <a:lnSpc>
                <a:spcPct val="150000"/>
              </a:lnSpc>
              <a:spcBef>
                <a:spcPts val="0"/>
              </a:spcBef>
              <a:spcAft>
                <a:spcPts val="0"/>
              </a:spcAft>
              <a:buClr>
                <a:srgbClr val="988C65"/>
              </a:buClr>
              <a:buSzPts val="6600"/>
              <a:buFont typeface="Arial"/>
              <a:buChar char="•"/>
            </a:pPr>
            <a:r>
              <a:rPr lang="en-US" sz="6600">
                <a:solidFill>
                  <a:srgbClr val="1A3B60"/>
                </a:solidFill>
                <a:latin typeface="Calibri"/>
                <a:ea typeface="Calibri"/>
                <a:cs typeface="Calibri"/>
                <a:sym typeface="Calibri"/>
              </a:rPr>
              <a:t>Academic Year</a:t>
            </a:r>
            <a:endParaRPr/>
          </a:p>
        </p:txBody>
      </p:sp>
      <p:pic>
        <p:nvPicPr>
          <p:cNvPr id="160" name="Google Shape;160;p4" descr="A person standing in front of a building&#10;&#10;Description automatically generated"/>
          <p:cNvPicPr preferRelativeResize="0"/>
          <p:nvPr/>
        </p:nvPicPr>
        <p:blipFill rotWithShape="1">
          <a:blip r:embed="rId3">
            <a:alphaModFix/>
          </a:blip>
          <a:srcRect/>
          <a:stretch/>
        </p:blipFill>
        <p:spPr>
          <a:xfrm>
            <a:off x="12192000" y="2297113"/>
            <a:ext cx="11317288" cy="7427912"/>
          </a:xfrm>
          <a:prstGeom prst="rect">
            <a:avLst/>
          </a:prstGeom>
          <a:noFill/>
          <a:ln w="76200" cap="flat" cmpd="sng">
            <a:solidFill>
              <a:srgbClr val="002F6C"/>
            </a:solidFill>
            <a:prstDash val="solid"/>
            <a:miter lim="800000"/>
            <a:headEnd type="none" w="sm" len="sm"/>
            <a:tailEnd type="none" w="sm" len="sm"/>
          </a:ln>
        </p:spPr>
      </p:pic>
      <p:sp>
        <p:nvSpPr>
          <p:cNvPr id="161" name="Google Shape;161;p4"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p:nvPr/>
        </p:nvSpPr>
        <p:spPr>
          <a:xfrm>
            <a:off x="1343025" y="1438275"/>
            <a:ext cx="14590713"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Critical Need Language Award</a:t>
            </a:r>
            <a:endParaRPr/>
          </a:p>
        </p:txBody>
      </p:sp>
      <p:sp>
        <p:nvSpPr>
          <p:cNvPr id="167" name="Google Shape;167;p5"/>
          <p:cNvSpPr txBox="1"/>
          <p:nvPr/>
        </p:nvSpPr>
        <p:spPr>
          <a:xfrm>
            <a:off x="1342601" y="3690150"/>
            <a:ext cx="5932800" cy="6228900"/>
          </a:xfrm>
          <a:prstGeom prst="rect">
            <a:avLst/>
          </a:prstGeom>
          <a:noFill/>
          <a:ln>
            <a:noFill/>
          </a:ln>
        </p:spPr>
        <p:txBody>
          <a:bodyPr spcFirstLastPara="1" wrap="square" lIns="50800" tIns="50800" rIns="50800" bIns="50800" anchor="t" anchorCtr="0">
            <a:spAutoFit/>
          </a:bodyPr>
          <a:lstStyle/>
          <a:p>
            <a:pPr marL="457200" marR="0" lvl="0" indent="-457200" algn="l" rtl="0">
              <a:spcBef>
                <a:spcPts val="0"/>
              </a:spcBef>
              <a:spcAft>
                <a:spcPts val="0"/>
              </a:spcAft>
              <a:buClr>
                <a:srgbClr val="988C65"/>
              </a:buClr>
              <a:buSzPts val="4800"/>
              <a:buFont typeface="Arial"/>
              <a:buChar char="•"/>
            </a:pPr>
            <a:r>
              <a:rPr lang="en-US" sz="4800">
                <a:solidFill>
                  <a:srgbClr val="1A3B60"/>
                </a:solidFill>
                <a:latin typeface="Calibri"/>
                <a:ea typeface="Calibri"/>
                <a:cs typeface="Calibri"/>
                <a:sym typeface="Calibri"/>
              </a:rPr>
              <a:t>Arabic</a:t>
            </a:r>
            <a:endParaRPr/>
          </a:p>
          <a:p>
            <a:pPr marL="457200" marR="0" lvl="0" indent="-457200" algn="l" rtl="0">
              <a:spcBef>
                <a:spcPts val="0"/>
              </a:spcBef>
              <a:spcAft>
                <a:spcPts val="0"/>
              </a:spcAft>
              <a:buClr>
                <a:srgbClr val="988C65"/>
              </a:buClr>
              <a:buSzPts val="4800"/>
              <a:buFont typeface="Arial"/>
              <a:buChar char="•"/>
            </a:pPr>
            <a:r>
              <a:rPr lang="en-US" sz="4800">
                <a:solidFill>
                  <a:srgbClr val="1A3B60"/>
                </a:solidFill>
                <a:latin typeface="Calibri"/>
                <a:ea typeface="Calibri"/>
                <a:cs typeface="Calibri"/>
                <a:sym typeface="Calibri"/>
              </a:rPr>
              <a:t>Azerbaijani</a:t>
            </a:r>
            <a:endParaRPr/>
          </a:p>
          <a:p>
            <a:pPr marL="457200" marR="0" lvl="0" indent="-457200" algn="l" rtl="0">
              <a:spcBef>
                <a:spcPts val="0"/>
              </a:spcBef>
              <a:spcAft>
                <a:spcPts val="0"/>
              </a:spcAft>
              <a:buClr>
                <a:srgbClr val="988C65"/>
              </a:buClr>
              <a:buSzPts val="4800"/>
              <a:buFont typeface="Arial"/>
              <a:buChar char="•"/>
            </a:pPr>
            <a:r>
              <a:rPr lang="en-US" sz="4800">
                <a:solidFill>
                  <a:srgbClr val="1A3B60"/>
                </a:solidFill>
                <a:latin typeface="Calibri"/>
                <a:ea typeface="Calibri"/>
                <a:cs typeface="Calibri"/>
                <a:sym typeface="Calibri"/>
              </a:rPr>
              <a:t>Bahasa Indonesian</a:t>
            </a:r>
            <a:endParaRPr/>
          </a:p>
          <a:p>
            <a:pPr marL="457200" marR="0" lvl="0" indent="-457200" algn="l" rtl="0">
              <a:spcBef>
                <a:spcPts val="0"/>
              </a:spcBef>
              <a:spcAft>
                <a:spcPts val="0"/>
              </a:spcAft>
              <a:buClr>
                <a:srgbClr val="988C65"/>
              </a:buClr>
              <a:buSzPts val="4800"/>
              <a:buFont typeface="Arial"/>
              <a:buChar char="•"/>
            </a:pPr>
            <a:r>
              <a:rPr lang="en-US" sz="4800">
                <a:solidFill>
                  <a:srgbClr val="1A3B60"/>
                </a:solidFill>
                <a:latin typeface="Calibri"/>
                <a:ea typeface="Calibri"/>
                <a:cs typeface="Calibri"/>
                <a:sym typeface="Calibri"/>
              </a:rPr>
              <a:t>Bangla</a:t>
            </a:r>
            <a:endParaRPr/>
          </a:p>
          <a:p>
            <a:pPr marL="457200" marR="0" lvl="0" indent="-457200" algn="l" rtl="0">
              <a:spcBef>
                <a:spcPts val="0"/>
              </a:spcBef>
              <a:spcAft>
                <a:spcPts val="0"/>
              </a:spcAft>
              <a:buClr>
                <a:srgbClr val="988C65"/>
              </a:buClr>
              <a:buSzPts val="4800"/>
              <a:buFont typeface="Arial"/>
              <a:buChar char="•"/>
            </a:pPr>
            <a:r>
              <a:rPr lang="en-US" sz="4800">
                <a:solidFill>
                  <a:srgbClr val="1A3B60"/>
                </a:solidFill>
                <a:latin typeface="Calibri"/>
                <a:ea typeface="Calibri"/>
                <a:cs typeface="Calibri"/>
                <a:sym typeface="Calibri"/>
              </a:rPr>
              <a:t>Chinese (Mandarin)</a:t>
            </a:r>
            <a:endParaRPr/>
          </a:p>
          <a:p>
            <a:pPr marL="457200" marR="0" lvl="0" indent="-457200" algn="l" rtl="0">
              <a:spcBef>
                <a:spcPts val="0"/>
              </a:spcBef>
              <a:spcAft>
                <a:spcPts val="0"/>
              </a:spcAft>
              <a:buClr>
                <a:srgbClr val="988C65"/>
              </a:buClr>
              <a:buSzPts val="4800"/>
              <a:buFont typeface="Arial"/>
              <a:buChar char="•"/>
            </a:pPr>
            <a:r>
              <a:rPr lang="en-US" sz="4800">
                <a:solidFill>
                  <a:srgbClr val="1A3B60"/>
                </a:solidFill>
                <a:latin typeface="Calibri"/>
                <a:ea typeface="Calibri"/>
                <a:cs typeface="Calibri"/>
                <a:sym typeface="Calibri"/>
              </a:rPr>
              <a:t>Hebrew*</a:t>
            </a:r>
            <a:endParaRPr sz="4800">
              <a:solidFill>
                <a:srgbClr val="1A3B60"/>
              </a:solidFill>
              <a:latin typeface="Calibri"/>
              <a:ea typeface="Calibri"/>
              <a:cs typeface="Calibri"/>
              <a:sym typeface="Calibri"/>
            </a:endParaRPr>
          </a:p>
          <a:p>
            <a:pPr marL="457200" marR="0" lvl="0" indent="-457200" algn="l" rtl="0">
              <a:spcBef>
                <a:spcPts val="0"/>
              </a:spcBef>
              <a:spcAft>
                <a:spcPts val="0"/>
              </a:spcAft>
              <a:buClr>
                <a:srgbClr val="988C65"/>
              </a:buClr>
              <a:buSzPts val="4800"/>
              <a:buFont typeface="Arial"/>
              <a:buChar char="•"/>
            </a:pPr>
            <a:r>
              <a:rPr lang="en-US" sz="4800">
                <a:solidFill>
                  <a:srgbClr val="1A3B60"/>
                </a:solidFill>
                <a:latin typeface="Calibri"/>
                <a:ea typeface="Calibri"/>
                <a:cs typeface="Calibri"/>
                <a:sym typeface="Calibri"/>
              </a:rPr>
              <a:t>Hindi</a:t>
            </a:r>
            <a:endParaRPr/>
          </a:p>
          <a:p>
            <a:pPr marL="457200" marR="0" lvl="0" indent="-457200" algn="l" rtl="0">
              <a:spcBef>
                <a:spcPts val="0"/>
              </a:spcBef>
              <a:spcAft>
                <a:spcPts val="0"/>
              </a:spcAft>
              <a:buClr>
                <a:srgbClr val="988C65"/>
              </a:buClr>
              <a:buSzPts val="4800"/>
              <a:buFont typeface="Arial"/>
              <a:buChar char="•"/>
            </a:pPr>
            <a:r>
              <a:rPr lang="en-US" sz="4800">
                <a:solidFill>
                  <a:srgbClr val="1A3B60"/>
                </a:solidFill>
                <a:latin typeface="Calibri"/>
                <a:ea typeface="Calibri"/>
                <a:cs typeface="Calibri"/>
                <a:sym typeface="Calibri"/>
              </a:rPr>
              <a:t>Japanese</a:t>
            </a:r>
            <a:endParaRPr/>
          </a:p>
          <a:p>
            <a:pPr marL="457200" marR="0" lvl="0" indent="0" algn="l" rtl="0">
              <a:spcBef>
                <a:spcPts val="0"/>
              </a:spcBef>
              <a:spcAft>
                <a:spcPts val="0"/>
              </a:spcAft>
              <a:buNone/>
            </a:pPr>
            <a:endParaRPr/>
          </a:p>
        </p:txBody>
      </p:sp>
      <p:sp>
        <p:nvSpPr>
          <p:cNvPr id="168" name="Google Shape;168;p5"/>
          <p:cNvSpPr txBox="1"/>
          <p:nvPr/>
        </p:nvSpPr>
        <p:spPr>
          <a:xfrm>
            <a:off x="1358900" y="2716213"/>
            <a:ext cx="22263100" cy="779462"/>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r>
              <a:rPr lang="en-US" sz="4400">
                <a:solidFill>
                  <a:srgbClr val="707372"/>
                </a:solidFill>
                <a:latin typeface="Calibri"/>
                <a:ea typeface="Calibri"/>
                <a:cs typeface="Calibri"/>
                <a:sym typeface="Calibri"/>
              </a:rPr>
              <a:t>Up to an additional $3,000 + access to proficiency testing</a:t>
            </a:r>
            <a:endParaRPr/>
          </a:p>
        </p:txBody>
      </p:sp>
      <p:sp>
        <p:nvSpPr>
          <p:cNvPr id="169" name="Google Shape;169;p5"/>
          <p:cNvSpPr txBox="1"/>
          <p:nvPr/>
        </p:nvSpPr>
        <p:spPr>
          <a:xfrm>
            <a:off x="1358900" y="10117138"/>
            <a:ext cx="12611100" cy="595312"/>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r>
              <a:rPr lang="en-US" sz="3200">
                <a:solidFill>
                  <a:srgbClr val="1A3B60"/>
                </a:solidFill>
                <a:latin typeface="Calibri"/>
                <a:ea typeface="Calibri"/>
                <a:cs typeface="Calibri"/>
                <a:sym typeface="Calibri"/>
              </a:rPr>
              <a:t>Studying any of these languages in sign language is also eligible for CNLA</a:t>
            </a:r>
            <a:endParaRPr/>
          </a:p>
        </p:txBody>
      </p:sp>
      <p:sp>
        <p:nvSpPr>
          <p:cNvPr id="170" name="Google Shape;170;p5"/>
          <p:cNvSpPr txBox="1"/>
          <p:nvPr/>
        </p:nvSpPr>
        <p:spPr>
          <a:xfrm>
            <a:off x="15033625" y="10117138"/>
            <a:ext cx="7669213" cy="595312"/>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r>
              <a:rPr lang="en-US" sz="3200">
                <a:solidFill>
                  <a:srgbClr val="707372"/>
                </a:solidFill>
                <a:latin typeface="Calibri"/>
                <a:ea typeface="Calibri"/>
                <a:cs typeface="Calibri"/>
                <a:sym typeface="Calibri"/>
              </a:rPr>
              <a:t>Requires an additional essay to be considered</a:t>
            </a:r>
            <a:endParaRPr/>
          </a:p>
        </p:txBody>
      </p:sp>
      <p:pic>
        <p:nvPicPr>
          <p:cNvPr id="171" name="Google Shape;171;p5" descr="A person standing next to a statue&#10;&#10;Description automatically generated with low confidence"/>
          <p:cNvPicPr preferRelativeResize="0"/>
          <p:nvPr/>
        </p:nvPicPr>
        <p:blipFill rotWithShape="1">
          <a:blip r:embed="rId3">
            <a:alphaModFix/>
          </a:blip>
          <a:srcRect/>
          <a:stretch/>
        </p:blipFill>
        <p:spPr>
          <a:xfrm>
            <a:off x="15397163" y="1416050"/>
            <a:ext cx="6942137" cy="8428038"/>
          </a:xfrm>
          <a:prstGeom prst="rect">
            <a:avLst/>
          </a:prstGeom>
          <a:noFill/>
          <a:ln w="76200" cap="flat" cmpd="sng">
            <a:solidFill>
              <a:srgbClr val="1A3B60"/>
            </a:solidFill>
            <a:prstDash val="solid"/>
            <a:miter lim="800000"/>
            <a:headEnd type="none" w="sm" len="sm"/>
            <a:tailEnd type="none" w="sm" len="sm"/>
          </a:ln>
        </p:spPr>
      </p:pic>
      <p:sp>
        <p:nvSpPr>
          <p:cNvPr id="172" name="Google Shape;172;p5"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
        <p:nvSpPr>
          <p:cNvPr id="173" name="Google Shape;173;p5"/>
          <p:cNvSpPr txBox="1"/>
          <p:nvPr/>
        </p:nvSpPr>
        <p:spPr>
          <a:xfrm>
            <a:off x="7812150" y="3697350"/>
            <a:ext cx="6410700" cy="62547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Clr>
                <a:srgbClr val="988C65"/>
              </a:buClr>
              <a:buSzPts val="4800"/>
              <a:buChar char="•"/>
            </a:pPr>
            <a:r>
              <a:rPr lang="en-US" sz="4800">
                <a:solidFill>
                  <a:srgbClr val="1A3B60"/>
                </a:solidFill>
                <a:latin typeface="Calibri"/>
                <a:ea typeface="Calibri"/>
                <a:cs typeface="Calibri"/>
                <a:sym typeface="Calibri"/>
              </a:rPr>
              <a:t>Korean</a:t>
            </a:r>
            <a:endParaRPr/>
          </a:p>
          <a:p>
            <a:pPr marL="457200" lvl="0" indent="-457200" algn="l" rtl="0">
              <a:spcBef>
                <a:spcPts val="0"/>
              </a:spcBef>
              <a:spcAft>
                <a:spcPts val="0"/>
              </a:spcAft>
              <a:buClr>
                <a:srgbClr val="988C65"/>
              </a:buClr>
              <a:buSzPts val="4800"/>
              <a:buChar char="•"/>
            </a:pPr>
            <a:r>
              <a:rPr lang="en-US" sz="4800">
                <a:solidFill>
                  <a:srgbClr val="1A3B60"/>
                </a:solidFill>
                <a:latin typeface="Calibri"/>
                <a:ea typeface="Calibri"/>
                <a:cs typeface="Calibri"/>
                <a:sym typeface="Calibri"/>
              </a:rPr>
              <a:t>Persian</a:t>
            </a:r>
            <a:endParaRPr/>
          </a:p>
          <a:p>
            <a:pPr marL="457200" lvl="0" indent="-457200" algn="l" rtl="0">
              <a:spcBef>
                <a:spcPts val="0"/>
              </a:spcBef>
              <a:spcAft>
                <a:spcPts val="0"/>
              </a:spcAft>
              <a:buClr>
                <a:srgbClr val="988C65"/>
              </a:buClr>
              <a:buSzPts val="4800"/>
              <a:buChar char="•"/>
            </a:pPr>
            <a:r>
              <a:rPr lang="en-US" sz="4800">
                <a:solidFill>
                  <a:srgbClr val="1A3B60"/>
                </a:solidFill>
                <a:latin typeface="Calibri"/>
                <a:ea typeface="Calibri"/>
                <a:cs typeface="Calibri"/>
                <a:sym typeface="Calibri"/>
              </a:rPr>
              <a:t>Portuguese</a:t>
            </a:r>
            <a:endParaRPr/>
          </a:p>
          <a:p>
            <a:pPr marL="457200" lvl="0" indent="-457200" algn="l" rtl="0">
              <a:spcBef>
                <a:spcPts val="0"/>
              </a:spcBef>
              <a:spcAft>
                <a:spcPts val="0"/>
              </a:spcAft>
              <a:buClr>
                <a:srgbClr val="988C65"/>
              </a:buClr>
              <a:buSzPts val="4800"/>
              <a:buChar char="•"/>
            </a:pPr>
            <a:r>
              <a:rPr lang="en-US" sz="4800">
                <a:solidFill>
                  <a:srgbClr val="1A3B60"/>
                </a:solidFill>
                <a:latin typeface="Calibri"/>
                <a:ea typeface="Calibri"/>
                <a:cs typeface="Calibri"/>
                <a:sym typeface="Calibri"/>
              </a:rPr>
              <a:t>Punjabi</a:t>
            </a:r>
            <a:endParaRPr/>
          </a:p>
          <a:p>
            <a:pPr marL="457200" lvl="0" indent="-457200" algn="l" rtl="0">
              <a:spcBef>
                <a:spcPts val="0"/>
              </a:spcBef>
              <a:spcAft>
                <a:spcPts val="0"/>
              </a:spcAft>
              <a:buClr>
                <a:srgbClr val="988C65"/>
              </a:buClr>
              <a:buSzPts val="4800"/>
              <a:buChar char="•"/>
            </a:pPr>
            <a:r>
              <a:rPr lang="en-US" sz="4800">
                <a:solidFill>
                  <a:srgbClr val="1A3B60"/>
                </a:solidFill>
                <a:latin typeface="Calibri"/>
                <a:ea typeface="Calibri"/>
                <a:cs typeface="Calibri"/>
                <a:sym typeface="Calibri"/>
              </a:rPr>
              <a:t>Russian</a:t>
            </a:r>
            <a:endParaRPr/>
          </a:p>
          <a:p>
            <a:pPr marL="457200" lvl="0" indent="-457200" algn="l" rtl="0">
              <a:spcBef>
                <a:spcPts val="0"/>
              </a:spcBef>
              <a:spcAft>
                <a:spcPts val="0"/>
              </a:spcAft>
              <a:buClr>
                <a:srgbClr val="988C65"/>
              </a:buClr>
              <a:buSzPts val="4800"/>
              <a:buChar char="•"/>
            </a:pPr>
            <a:r>
              <a:rPr lang="en-US" sz="4800">
                <a:solidFill>
                  <a:srgbClr val="1A3B60"/>
                </a:solidFill>
                <a:latin typeface="Calibri"/>
                <a:ea typeface="Calibri"/>
                <a:cs typeface="Calibri"/>
                <a:sym typeface="Calibri"/>
              </a:rPr>
              <a:t>Swahili</a:t>
            </a:r>
            <a:endParaRPr/>
          </a:p>
          <a:p>
            <a:pPr marL="457200" lvl="0" indent="-457200" algn="l" rtl="0">
              <a:spcBef>
                <a:spcPts val="0"/>
              </a:spcBef>
              <a:spcAft>
                <a:spcPts val="0"/>
              </a:spcAft>
              <a:buClr>
                <a:srgbClr val="988C65"/>
              </a:buClr>
              <a:buSzPts val="4800"/>
              <a:buChar char="•"/>
            </a:pPr>
            <a:r>
              <a:rPr lang="en-US" sz="4800">
                <a:solidFill>
                  <a:srgbClr val="1A3B60"/>
                </a:solidFill>
                <a:latin typeface="Calibri"/>
                <a:ea typeface="Calibri"/>
                <a:cs typeface="Calibri"/>
                <a:sym typeface="Calibri"/>
              </a:rPr>
              <a:t>Turkish</a:t>
            </a:r>
            <a:endParaRPr/>
          </a:p>
          <a:p>
            <a:pPr marL="457200" lvl="0" indent="-457200" algn="l" rtl="0">
              <a:spcBef>
                <a:spcPts val="0"/>
              </a:spcBef>
              <a:spcAft>
                <a:spcPts val="0"/>
              </a:spcAft>
              <a:buClr>
                <a:srgbClr val="988C65"/>
              </a:buClr>
              <a:buSzPts val="4800"/>
              <a:buChar char="•"/>
            </a:pPr>
            <a:r>
              <a:rPr lang="en-US" sz="4800">
                <a:solidFill>
                  <a:srgbClr val="1A3B60"/>
                </a:solidFill>
                <a:latin typeface="Calibri"/>
                <a:ea typeface="Calibri"/>
                <a:cs typeface="Calibri"/>
                <a:sym typeface="Calibri"/>
              </a:rPr>
              <a:t>Urdu</a:t>
            </a:r>
            <a:endParaRPr sz="5500">
              <a:latin typeface="Helvetica Neue"/>
              <a:ea typeface="Helvetica Neue"/>
              <a:cs typeface="Helvetica Neue"/>
              <a:sym typeface="Helvetica Neue"/>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p:nvPr/>
        </p:nvSpPr>
        <p:spPr>
          <a:xfrm>
            <a:off x="1343025" y="1438275"/>
            <a:ext cx="14590713"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Gilman Alumni Benefits</a:t>
            </a:r>
            <a:endParaRPr/>
          </a:p>
        </p:txBody>
      </p:sp>
      <p:sp>
        <p:nvSpPr>
          <p:cNvPr id="179" name="Google Shape;179;p6"/>
          <p:cNvSpPr txBox="1"/>
          <p:nvPr/>
        </p:nvSpPr>
        <p:spPr>
          <a:xfrm>
            <a:off x="1343025" y="2913063"/>
            <a:ext cx="10142538" cy="7435850"/>
          </a:xfrm>
          <a:prstGeom prst="rect">
            <a:avLst/>
          </a:prstGeom>
          <a:noFill/>
          <a:ln>
            <a:noFill/>
          </a:ln>
        </p:spPr>
        <p:txBody>
          <a:bodyPr spcFirstLastPara="1" wrap="square" lIns="50800" tIns="50800" rIns="50800" bIns="50800" anchor="t" anchorCtr="0">
            <a:spAutoFit/>
          </a:bodyPr>
          <a:lstStyle/>
          <a:p>
            <a:pPr marL="457200" marR="0" lvl="0" indent="-457200" algn="l" rtl="0">
              <a:lnSpc>
                <a:spcPct val="150000"/>
              </a:lnSpc>
              <a:spcBef>
                <a:spcPts val="0"/>
              </a:spcBef>
              <a:spcAft>
                <a:spcPts val="0"/>
              </a:spcAft>
              <a:buClr>
                <a:srgbClr val="988C65"/>
              </a:buClr>
              <a:buSzPts val="5400"/>
              <a:buFont typeface="Arial"/>
              <a:buChar char="•"/>
            </a:pPr>
            <a:r>
              <a:rPr lang="en-US" sz="5400">
                <a:solidFill>
                  <a:srgbClr val="1A3B60"/>
                </a:solidFill>
                <a:latin typeface="Calibri"/>
                <a:ea typeface="Calibri"/>
                <a:cs typeface="Calibri"/>
                <a:sym typeface="Calibri"/>
              </a:rPr>
              <a:t>Non-Competitive Eligibility (NCE)</a:t>
            </a:r>
            <a:endParaRPr/>
          </a:p>
          <a:p>
            <a:pPr marL="457200" marR="0" lvl="0" indent="-457200" algn="l" rtl="0">
              <a:lnSpc>
                <a:spcPct val="150000"/>
              </a:lnSpc>
              <a:spcBef>
                <a:spcPts val="0"/>
              </a:spcBef>
              <a:spcAft>
                <a:spcPts val="0"/>
              </a:spcAft>
              <a:buClr>
                <a:srgbClr val="988C65"/>
              </a:buClr>
              <a:buSzPts val="5400"/>
              <a:buFont typeface="Arial"/>
              <a:buChar char="•"/>
            </a:pPr>
            <a:r>
              <a:rPr lang="en-US" sz="5400">
                <a:solidFill>
                  <a:srgbClr val="1A3B60"/>
                </a:solidFill>
                <a:latin typeface="Calibri"/>
                <a:ea typeface="Calibri"/>
                <a:cs typeface="Calibri"/>
                <a:sym typeface="Calibri"/>
              </a:rPr>
              <a:t>Gilman Scholar Network</a:t>
            </a:r>
            <a:endParaRPr/>
          </a:p>
          <a:p>
            <a:pPr marL="457200" marR="0" lvl="0" indent="-457200" algn="l" rtl="0">
              <a:lnSpc>
                <a:spcPct val="150000"/>
              </a:lnSpc>
              <a:spcBef>
                <a:spcPts val="0"/>
              </a:spcBef>
              <a:spcAft>
                <a:spcPts val="0"/>
              </a:spcAft>
              <a:buClr>
                <a:srgbClr val="988C65"/>
              </a:buClr>
              <a:buSzPts val="5400"/>
              <a:buFont typeface="Arial"/>
              <a:buChar char="•"/>
            </a:pPr>
            <a:r>
              <a:rPr lang="en-US" sz="5400">
                <a:solidFill>
                  <a:srgbClr val="1A3B60"/>
                </a:solidFill>
                <a:latin typeface="Calibri"/>
                <a:ea typeface="Calibri"/>
                <a:cs typeface="Calibri"/>
                <a:sym typeface="Calibri"/>
              </a:rPr>
              <a:t>Alumni Ambassador Program</a:t>
            </a:r>
            <a:endParaRPr/>
          </a:p>
          <a:p>
            <a:pPr marL="457200" marR="0" lvl="0" indent="-457200" algn="l" rtl="0">
              <a:lnSpc>
                <a:spcPct val="150000"/>
              </a:lnSpc>
              <a:spcBef>
                <a:spcPts val="0"/>
              </a:spcBef>
              <a:spcAft>
                <a:spcPts val="0"/>
              </a:spcAft>
              <a:buClr>
                <a:srgbClr val="988C65"/>
              </a:buClr>
              <a:buSzPts val="5400"/>
              <a:buFont typeface="Arial"/>
              <a:buChar char="•"/>
            </a:pPr>
            <a:r>
              <a:rPr lang="en-US" sz="5400">
                <a:solidFill>
                  <a:srgbClr val="1A3B60"/>
                </a:solidFill>
                <a:latin typeface="Calibri"/>
                <a:ea typeface="Calibri"/>
                <a:cs typeface="Calibri"/>
                <a:sym typeface="Calibri"/>
              </a:rPr>
              <a:t>Seminars &amp; Career Workshops</a:t>
            </a:r>
            <a:endParaRPr/>
          </a:p>
          <a:p>
            <a:pPr marL="457200" marR="0" lvl="0" indent="-457200" algn="l" rtl="0">
              <a:lnSpc>
                <a:spcPct val="150000"/>
              </a:lnSpc>
              <a:spcBef>
                <a:spcPts val="0"/>
              </a:spcBef>
              <a:spcAft>
                <a:spcPts val="0"/>
              </a:spcAft>
              <a:buClr>
                <a:srgbClr val="988C65"/>
              </a:buClr>
              <a:buSzPts val="5400"/>
              <a:buFont typeface="Arial"/>
              <a:buChar char="•"/>
            </a:pPr>
            <a:r>
              <a:rPr lang="en-US" sz="5400">
                <a:solidFill>
                  <a:srgbClr val="1A3B60"/>
                </a:solidFill>
                <a:latin typeface="Calibri"/>
                <a:ea typeface="Calibri"/>
                <a:cs typeface="Calibri"/>
                <a:sym typeface="Calibri"/>
              </a:rPr>
              <a:t>Networking Opportunities</a:t>
            </a:r>
            <a:endParaRPr/>
          </a:p>
          <a:p>
            <a:pPr marL="457200" marR="0" lvl="0" indent="-457200" algn="l" rtl="0">
              <a:lnSpc>
                <a:spcPct val="150000"/>
              </a:lnSpc>
              <a:spcBef>
                <a:spcPts val="0"/>
              </a:spcBef>
              <a:spcAft>
                <a:spcPts val="0"/>
              </a:spcAft>
              <a:buClr>
                <a:srgbClr val="988C65"/>
              </a:buClr>
              <a:buSzPts val="5400"/>
              <a:buFont typeface="Arial"/>
              <a:buChar char="•"/>
            </a:pPr>
            <a:r>
              <a:rPr lang="en-US" sz="5400">
                <a:solidFill>
                  <a:srgbClr val="1A3B60"/>
                </a:solidFill>
                <a:latin typeface="Calibri"/>
                <a:ea typeface="Calibri"/>
                <a:cs typeface="Calibri"/>
                <a:sym typeface="Calibri"/>
              </a:rPr>
              <a:t>Skill Development</a:t>
            </a:r>
            <a:endParaRPr/>
          </a:p>
        </p:txBody>
      </p:sp>
      <p:pic>
        <p:nvPicPr>
          <p:cNvPr id="180" name="Google Shape;180;p6"/>
          <p:cNvPicPr preferRelativeResize="0"/>
          <p:nvPr/>
        </p:nvPicPr>
        <p:blipFill rotWithShape="1">
          <a:blip r:embed="rId3">
            <a:alphaModFix/>
          </a:blip>
          <a:srcRect/>
          <a:stretch/>
        </p:blipFill>
        <p:spPr>
          <a:xfrm>
            <a:off x="12192000" y="1622425"/>
            <a:ext cx="11542713" cy="8658225"/>
          </a:xfrm>
          <a:prstGeom prst="rect">
            <a:avLst/>
          </a:prstGeom>
          <a:noFill/>
          <a:ln w="76200" cap="flat" cmpd="sng">
            <a:solidFill>
              <a:srgbClr val="002F6C"/>
            </a:solidFill>
            <a:prstDash val="solid"/>
            <a:miter lim="800000"/>
            <a:headEnd type="none" w="sm" len="sm"/>
            <a:tailEnd type="none" w="sm" len="sm"/>
          </a:ln>
        </p:spPr>
      </p:pic>
      <p:sp>
        <p:nvSpPr>
          <p:cNvPr id="181" name="Google Shape;181;p6"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
        <p:nvSpPr>
          <p:cNvPr id="187" name="Google Shape;187;p7"/>
          <p:cNvSpPr/>
          <p:nvPr/>
        </p:nvSpPr>
        <p:spPr>
          <a:xfrm>
            <a:off x="1397000" y="9023350"/>
            <a:ext cx="533400" cy="55563"/>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7"/>
          <p:cNvSpPr txBox="1"/>
          <p:nvPr/>
        </p:nvSpPr>
        <p:spPr>
          <a:xfrm>
            <a:off x="1249363" y="7427913"/>
            <a:ext cx="19611975" cy="1595437"/>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9700" b="1">
                <a:solidFill>
                  <a:srgbClr val="FFFFFF"/>
                </a:solidFill>
                <a:latin typeface="Calibri"/>
                <a:ea typeface="Calibri"/>
                <a:cs typeface="Calibri"/>
                <a:sym typeface="Calibri"/>
              </a:rPr>
              <a:t>Eligibility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8" descr="A person standing in front of a building&#10;&#10;Description automatically generated"/>
          <p:cNvPicPr preferRelativeResize="0"/>
          <p:nvPr/>
        </p:nvPicPr>
        <p:blipFill rotWithShape="1">
          <a:blip r:embed="rId3">
            <a:alphaModFix/>
          </a:blip>
          <a:srcRect/>
          <a:stretch/>
        </p:blipFill>
        <p:spPr>
          <a:xfrm>
            <a:off x="12192000" y="1438275"/>
            <a:ext cx="11349038" cy="8350250"/>
          </a:xfrm>
          <a:prstGeom prst="rect">
            <a:avLst/>
          </a:prstGeom>
          <a:noFill/>
          <a:ln w="76200" cap="flat" cmpd="sng">
            <a:solidFill>
              <a:srgbClr val="1A3B60"/>
            </a:solidFill>
            <a:prstDash val="solid"/>
            <a:miter lim="800000"/>
            <a:headEnd type="none" w="sm" len="sm"/>
            <a:tailEnd type="none" w="sm" len="sm"/>
          </a:ln>
        </p:spPr>
      </p:pic>
      <p:sp>
        <p:nvSpPr>
          <p:cNvPr id="194" name="Google Shape;194;p8"/>
          <p:cNvSpPr txBox="1"/>
          <p:nvPr/>
        </p:nvSpPr>
        <p:spPr>
          <a:xfrm>
            <a:off x="1343025" y="1438275"/>
            <a:ext cx="14590713"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Gilman Eligibility</a:t>
            </a:r>
            <a:endParaRPr/>
          </a:p>
        </p:txBody>
      </p:sp>
      <p:sp>
        <p:nvSpPr>
          <p:cNvPr id="195" name="Google Shape;195;p8"/>
          <p:cNvSpPr txBox="1"/>
          <p:nvPr/>
        </p:nvSpPr>
        <p:spPr>
          <a:xfrm>
            <a:off x="1343025" y="2913063"/>
            <a:ext cx="10848975" cy="7519987"/>
          </a:xfrm>
          <a:prstGeom prst="rect">
            <a:avLst/>
          </a:prstGeom>
          <a:noFill/>
          <a:ln>
            <a:noFill/>
          </a:ln>
        </p:spPr>
        <p:txBody>
          <a:bodyPr spcFirstLastPara="1" wrap="square" lIns="50800" tIns="50800" rIns="50800" bIns="50800" anchor="t" anchorCtr="0">
            <a:spAutoFit/>
          </a:bodyPr>
          <a:lstStyle/>
          <a:p>
            <a:pPr marL="457200" marR="0" lvl="0" indent="-457200" algn="l" rtl="0">
              <a:spcBef>
                <a:spcPts val="0"/>
              </a:spcBef>
              <a:spcAft>
                <a:spcPts val="0"/>
              </a:spcAft>
              <a:buClr>
                <a:srgbClr val="988C65"/>
              </a:buClr>
              <a:buSzPts val="5400"/>
              <a:buFont typeface="Arial"/>
              <a:buChar char="•"/>
            </a:pPr>
            <a:r>
              <a:rPr lang="en-US" sz="5400">
                <a:solidFill>
                  <a:srgbClr val="1A3B60"/>
                </a:solidFill>
                <a:latin typeface="Calibri"/>
                <a:ea typeface="Calibri"/>
                <a:cs typeface="Calibri"/>
                <a:sym typeface="Calibri"/>
              </a:rPr>
              <a:t>U.S. citizen or national</a:t>
            </a:r>
            <a:endParaRPr/>
          </a:p>
          <a:p>
            <a:pPr marL="457200" marR="0" lvl="0" indent="-457200" algn="l" rtl="0">
              <a:spcBef>
                <a:spcPts val="1200"/>
              </a:spcBef>
              <a:spcAft>
                <a:spcPts val="0"/>
              </a:spcAft>
              <a:buClr>
                <a:srgbClr val="988C65"/>
              </a:buClr>
              <a:buSzPts val="5400"/>
              <a:buFont typeface="Arial"/>
              <a:buChar char="•"/>
            </a:pPr>
            <a:r>
              <a:rPr lang="en-US" sz="5400">
                <a:solidFill>
                  <a:srgbClr val="1A3B60"/>
                </a:solidFill>
                <a:latin typeface="Calibri"/>
                <a:ea typeface="Calibri"/>
                <a:cs typeface="Calibri"/>
                <a:sym typeface="Calibri"/>
              </a:rPr>
              <a:t>Undergraduate student</a:t>
            </a:r>
            <a:endParaRPr/>
          </a:p>
          <a:p>
            <a:pPr marL="457200" marR="0" lvl="0" indent="-457200" algn="l" rtl="0">
              <a:spcBef>
                <a:spcPts val="1200"/>
              </a:spcBef>
              <a:spcAft>
                <a:spcPts val="0"/>
              </a:spcAft>
              <a:buClr>
                <a:srgbClr val="988C65"/>
              </a:buClr>
              <a:buSzPts val="5400"/>
              <a:buFont typeface="Arial"/>
              <a:buChar char="•"/>
            </a:pPr>
            <a:r>
              <a:rPr lang="en-US" sz="5400">
                <a:solidFill>
                  <a:srgbClr val="1A3B60"/>
                </a:solidFill>
                <a:latin typeface="Calibri"/>
                <a:ea typeface="Calibri"/>
                <a:cs typeface="Calibri"/>
                <a:sym typeface="Calibri"/>
              </a:rPr>
              <a:t>Federal Pell Grant recipient</a:t>
            </a:r>
            <a:endParaRPr/>
          </a:p>
          <a:p>
            <a:pPr marL="457200" marR="0" lvl="0" indent="-457200" algn="l" rtl="0">
              <a:spcBef>
                <a:spcPts val="1200"/>
              </a:spcBef>
              <a:spcAft>
                <a:spcPts val="0"/>
              </a:spcAft>
              <a:buClr>
                <a:srgbClr val="988C65"/>
              </a:buClr>
              <a:buSzPts val="5400"/>
              <a:buFont typeface="Arial"/>
              <a:buChar char="•"/>
            </a:pPr>
            <a:r>
              <a:rPr lang="en-US" sz="5400">
                <a:solidFill>
                  <a:srgbClr val="1A3B60"/>
                </a:solidFill>
                <a:latin typeface="Calibri"/>
                <a:ea typeface="Calibri"/>
                <a:cs typeface="Calibri"/>
                <a:sym typeface="Calibri"/>
              </a:rPr>
              <a:t>Credit-bearing program</a:t>
            </a:r>
            <a:endParaRPr/>
          </a:p>
          <a:p>
            <a:pPr marL="457200" marR="0" lvl="0" indent="-457200" algn="l" rtl="0">
              <a:spcBef>
                <a:spcPts val="1200"/>
              </a:spcBef>
              <a:spcAft>
                <a:spcPts val="0"/>
              </a:spcAft>
              <a:buClr>
                <a:srgbClr val="988C65"/>
              </a:buClr>
              <a:buSzPts val="5400"/>
              <a:buFont typeface="Arial"/>
              <a:buChar char="•"/>
            </a:pPr>
            <a:r>
              <a:rPr lang="en-US" sz="5400">
                <a:solidFill>
                  <a:srgbClr val="1A3B60"/>
                </a:solidFill>
                <a:latin typeface="Calibri"/>
                <a:ea typeface="Calibri"/>
                <a:cs typeface="Calibri"/>
                <a:sym typeface="Calibri"/>
              </a:rPr>
              <a:t>In a country or area with an overall Travel Advisory Level 1 or 2, or approved Level 3 exception location</a:t>
            </a:r>
            <a:endParaRPr/>
          </a:p>
          <a:p>
            <a:pPr marL="457200" marR="0" lvl="0" indent="-457200" algn="l" rtl="0">
              <a:spcBef>
                <a:spcPts val="1200"/>
              </a:spcBef>
              <a:spcAft>
                <a:spcPts val="0"/>
              </a:spcAft>
              <a:buClr>
                <a:srgbClr val="988C65"/>
              </a:buClr>
              <a:buSzPts val="5400"/>
              <a:buFont typeface="Arial"/>
              <a:buChar char="•"/>
            </a:pPr>
            <a:r>
              <a:rPr lang="en-US" sz="5400">
                <a:solidFill>
                  <a:srgbClr val="1A3B60"/>
                </a:solidFill>
                <a:latin typeface="Calibri"/>
                <a:ea typeface="Calibri"/>
                <a:cs typeface="Calibri"/>
                <a:sym typeface="Calibri"/>
              </a:rPr>
              <a:t>No minimum length requirement!</a:t>
            </a:r>
            <a:endParaRPr/>
          </a:p>
        </p:txBody>
      </p:sp>
      <p:sp>
        <p:nvSpPr>
          <p:cNvPr id="196" name="Google Shape;196;p8"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00"/>
        <p:cNvGrpSpPr/>
        <p:nvPr/>
      </p:nvGrpSpPr>
      <p:grpSpPr>
        <a:xfrm>
          <a:off x="0" y="0"/>
          <a:ext cx="0" cy="0"/>
          <a:chOff x="0" y="0"/>
          <a:chExt cx="0" cy="0"/>
        </a:xfrm>
      </p:grpSpPr>
      <p:sp>
        <p:nvSpPr>
          <p:cNvPr id="201" name="Google Shape;201;p9"/>
          <p:cNvSpPr txBox="1"/>
          <p:nvPr/>
        </p:nvSpPr>
        <p:spPr>
          <a:xfrm>
            <a:off x="1343025" y="1438275"/>
            <a:ext cx="14590713" cy="11176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6600" b="1">
                <a:solidFill>
                  <a:srgbClr val="1A3B60"/>
                </a:solidFill>
                <a:latin typeface="Calibri"/>
                <a:ea typeface="Calibri"/>
                <a:cs typeface="Calibri"/>
                <a:sym typeface="Calibri"/>
              </a:rPr>
              <a:t>Gilman Eligibility</a:t>
            </a:r>
            <a:endParaRPr/>
          </a:p>
        </p:txBody>
      </p:sp>
      <p:sp>
        <p:nvSpPr>
          <p:cNvPr id="202" name="Google Shape;202;p9"/>
          <p:cNvSpPr txBox="1"/>
          <p:nvPr/>
        </p:nvSpPr>
        <p:spPr>
          <a:xfrm>
            <a:off x="-10668000" y="12803188"/>
            <a:ext cx="9918700" cy="933450"/>
          </a:xfrm>
          <a:prstGeom prst="rect">
            <a:avLst/>
          </a:prstGeom>
          <a:noFill/>
          <a:ln>
            <a:noFill/>
          </a:ln>
        </p:spPr>
        <p:txBody>
          <a:bodyPr spcFirstLastPara="1" wrap="square" lIns="50800" tIns="50800" rIns="50800" bIns="50800" anchor="t" anchorCtr="0">
            <a:spAutoFit/>
          </a:bodyPr>
          <a:lstStyle/>
          <a:p>
            <a:pPr marL="0" marR="0" lvl="0" indent="0" algn="l" rtl="0">
              <a:spcBef>
                <a:spcPts val="0"/>
              </a:spcBef>
              <a:spcAft>
                <a:spcPts val="0"/>
              </a:spcAft>
              <a:buNone/>
            </a:pPr>
            <a:endParaRPr sz="5400">
              <a:solidFill>
                <a:srgbClr val="1A3B60"/>
              </a:solidFill>
              <a:latin typeface="Calibri"/>
              <a:ea typeface="Calibri"/>
              <a:cs typeface="Calibri"/>
              <a:sym typeface="Calibri"/>
            </a:endParaRPr>
          </a:p>
        </p:txBody>
      </p:sp>
      <p:sp>
        <p:nvSpPr>
          <p:cNvPr id="203" name="Google Shape;203;p9" descr="TextBox 7"/>
          <p:cNvSpPr txBox="1"/>
          <p:nvPr/>
        </p:nvSpPr>
        <p:spPr>
          <a:xfrm>
            <a:off x="12268200" y="12369800"/>
            <a:ext cx="11477625" cy="615950"/>
          </a:xfrm>
          <a:prstGeom prst="rect">
            <a:avLst/>
          </a:prstGeom>
          <a:noFill/>
          <a:ln>
            <a:noFill/>
          </a:ln>
        </p:spPr>
        <p:txBody>
          <a:bodyPr spcFirstLastPara="1" wrap="square" lIns="45700" tIns="45700" rIns="45700" bIns="45700" anchor="t" anchorCtr="0">
            <a:spAutoFit/>
          </a:bodyPr>
          <a:lstStyle/>
          <a:p>
            <a:pPr marL="0" marR="0" lvl="0" indent="0" algn="r" rtl="0">
              <a:spcBef>
                <a:spcPts val="0"/>
              </a:spcBef>
              <a:spcAft>
                <a:spcPts val="0"/>
              </a:spcAft>
              <a:buNone/>
            </a:pPr>
            <a:r>
              <a:rPr lang="en-US" sz="1700">
                <a:solidFill>
                  <a:srgbClr val="948A63"/>
                </a:solidFill>
                <a:latin typeface="Arial"/>
                <a:ea typeface="Arial"/>
                <a:cs typeface="Arial"/>
                <a:sym typeface="Arial"/>
              </a:rPr>
              <a:t>The Benjamin A. Gilman International Scholarship Program is a program of the U.S. Department of State with funding provided by the U.S. Government and supported in its implementation by the Institute of International Education (IIE).</a:t>
            </a:r>
            <a:endParaRPr/>
          </a:p>
        </p:txBody>
      </p:sp>
      <p:sp>
        <p:nvSpPr>
          <p:cNvPr id="204" name="Google Shape;204;p9"/>
          <p:cNvSpPr txBox="1"/>
          <p:nvPr/>
        </p:nvSpPr>
        <p:spPr>
          <a:xfrm>
            <a:off x="2293937" y="4038600"/>
            <a:ext cx="19796100" cy="4479300"/>
          </a:xfrm>
          <a:prstGeom prst="rect">
            <a:avLst/>
          </a:prstGeom>
          <a:noFill/>
          <a:ln>
            <a:noFill/>
          </a:ln>
        </p:spPr>
        <p:txBody>
          <a:bodyPr spcFirstLastPara="1" wrap="square" lIns="50800" tIns="50800" rIns="50800" bIns="50800" anchor="ctr" anchorCtr="0">
            <a:spAutoFit/>
          </a:bodyPr>
          <a:lstStyle/>
          <a:p>
            <a:pPr marL="0" marR="0" lvl="0" indent="0" algn="l" rtl="0">
              <a:spcBef>
                <a:spcPts val="0"/>
              </a:spcBef>
              <a:spcAft>
                <a:spcPts val="0"/>
              </a:spcAft>
              <a:buNone/>
            </a:pPr>
            <a:r>
              <a:rPr lang="en-US" sz="5400" b="1">
                <a:solidFill>
                  <a:srgbClr val="002060"/>
                </a:solidFill>
                <a:latin typeface="Calibri"/>
                <a:ea typeface="Calibri"/>
                <a:cs typeface="Calibri"/>
                <a:sym typeface="Calibri"/>
              </a:rPr>
              <a:t>Recipients may be permitted to travel abroad as a Gilman Scholar if their program’s country/area(s) meet the following criteria:</a:t>
            </a:r>
            <a:endParaRPr/>
          </a:p>
          <a:p>
            <a:pPr marL="457200" marR="0" lvl="0" indent="0" algn="l" rtl="0">
              <a:spcBef>
                <a:spcPts val="0"/>
              </a:spcBef>
              <a:spcAft>
                <a:spcPts val="0"/>
              </a:spcAft>
              <a:buNone/>
            </a:pPr>
            <a:r>
              <a:rPr lang="en-US" sz="2400" b="1">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a:p>
            <a:pPr marL="742950" marR="0" lvl="1" indent="-304800" algn="l" rtl="0">
              <a:spcBef>
                <a:spcPts val="0"/>
              </a:spcBef>
              <a:spcAft>
                <a:spcPts val="0"/>
              </a:spcAft>
              <a:buClr>
                <a:srgbClr val="002060"/>
              </a:buClr>
              <a:buSzPts val="4800"/>
              <a:buFont typeface="Helvetica Neue"/>
              <a:buAutoNum type="arabicPeriod"/>
            </a:pPr>
            <a:r>
              <a:rPr lang="en-US" sz="4800" b="1" i="0" u="none" strike="noStrike" cap="none">
                <a:solidFill>
                  <a:srgbClr val="002060"/>
                </a:solidFill>
                <a:latin typeface="Calibri"/>
                <a:ea typeface="Calibri"/>
                <a:cs typeface="Calibri"/>
                <a:sym typeface="Calibri"/>
              </a:rPr>
              <a:t> Travel Advisory Levels 1 or 2, according to the </a:t>
            </a:r>
            <a:r>
              <a:rPr lang="en-US" sz="4800" b="1" i="0" u="sng" strike="noStrike" cap="none">
                <a:solidFill>
                  <a:srgbClr val="00206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U.S. Department of State’s Travel Advisory System</a:t>
            </a:r>
            <a:r>
              <a:rPr lang="en-US" sz="4800" b="1" i="0" u="none" strike="noStrike" cap="none">
                <a:solidFill>
                  <a:srgbClr val="002060"/>
                </a:solidFill>
                <a:latin typeface="Calibri"/>
                <a:ea typeface="Calibri"/>
                <a:cs typeface="Calibri"/>
                <a:sym typeface="Calibri"/>
              </a:rPr>
              <a:t>, or</a:t>
            </a:r>
            <a:endParaRPr sz="4800" b="0" i="0" u="none" strike="noStrike" cap="none">
              <a:solidFill>
                <a:srgbClr val="002060"/>
              </a:solidFill>
              <a:latin typeface="Calibri"/>
              <a:ea typeface="Calibri"/>
              <a:cs typeface="Calibri"/>
              <a:sym typeface="Calibri"/>
            </a:endParaRPr>
          </a:p>
          <a:p>
            <a:pPr marL="742950" marR="0" lvl="1" indent="-304800" algn="l" rtl="0">
              <a:spcBef>
                <a:spcPts val="1000"/>
              </a:spcBef>
              <a:spcAft>
                <a:spcPts val="0"/>
              </a:spcAft>
              <a:buClr>
                <a:srgbClr val="002060"/>
              </a:buClr>
              <a:buSzPts val="4800"/>
              <a:buFont typeface="Helvetica Neue"/>
              <a:buAutoNum type="arabicPeriod"/>
            </a:pPr>
            <a:r>
              <a:rPr lang="en-US" sz="4800" b="1" i="0" u="none" strike="noStrike" cap="none">
                <a:solidFill>
                  <a:srgbClr val="002060"/>
                </a:solidFill>
                <a:latin typeface="Calibri"/>
                <a:ea typeface="Calibri"/>
                <a:cs typeface="Calibri"/>
                <a:sym typeface="Calibri"/>
              </a:rPr>
              <a:t> On the list of </a:t>
            </a:r>
            <a:r>
              <a:rPr lang="en-US" sz="4800" b="1" i="0" u="sng" strike="noStrike" cap="none">
                <a:solidFill>
                  <a:srgbClr val="00206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approved Travel Advisory Level 3 countries/areas</a:t>
            </a:r>
            <a:endParaRPr sz="4800" b="1" i="0" u="sng" strike="noStrike" cap="none">
              <a:solidFill>
                <a:srgbClr val="002060"/>
              </a:solidFill>
              <a:latin typeface="Calibri"/>
              <a:ea typeface="Calibri"/>
              <a:cs typeface="Calibri"/>
              <a:sym typeface="Calibri"/>
            </a:endParaRPr>
          </a:p>
        </p:txBody>
      </p:sp>
    </p:spTree>
  </p:cSld>
  <p:clrMapOvr>
    <a:masterClrMapping/>
  </p:clrMapOvr>
  <p:transition spd="med">
    <p:fade/>
  </p:transition>
</p:sld>
</file>

<file path=ppt/theme/theme1.xml><?xml version="1.0" encoding="utf-8"?>
<a:theme xmlns:a="http://schemas.openxmlformats.org/drawingml/2006/main" name="21_BasicWhite - Title">
  <a:themeElements>
    <a:clrScheme name="">
      <a:dk1>
        <a:srgbClr val="5E5E5E"/>
      </a:dk1>
      <a:lt1>
        <a:srgbClr val="FFFFFF"/>
      </a:lt1>
      <a:dk2>
        <a:srgbClr val="A7A7A7"/>
      </a:dk2>
      <a:lt2>
        <a:srgbClr val="535353"/>
      </a:lt2>
      <a:accent1>
        <a:srgbClr val="00A2FF"/>
      </a:accent1>
      <a:accent2>
        <a:srgbClr val="16E7CF"/>
      </a:accent2>
      <a:accent3>
        <a:srgbClr val="FFFFFF"/>
      </a:accent3>
      <a:accent4>
        <a:srgbClr val="4F4F4F"/>
      </a:accent4>
      <a:accent5>
        <a:srgbClr val="AACEFF"/>
      </a:accent5>
      <a:accent6>
        <a:srgbClr val="13D1B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1_BasicWhite">
  <a:themeElements>
    <a:clrScheme name="">
      <a:dk1>
        <a:srgbClr val="5E5E5E"/>
      </a:dk1>
      <a:lt1>
        <a:srgbClr val="FFFFFF"/>
      </a:lt1>
      <a:dk2>
        <a:srgbClr val="A7A7A7"/>
      </a:dk2>
      <a:lt2>
        <a:srgbClr val="535353"/>
      </a:lt2>
      <a:accent1>
        <a:srgbClr val="00A2FF"/>
      </a:accent1>
      <a:accent2>
        <a:srgbClr val="16E7CF"/>
      </a:accent2>
      <a:accent3>
        <a:srgbClr val="FFFFFF"/>
      </a:accent3>
      <a:accent4>
        <a:srgbClr val="4F4F4F"/>
      </a:accent4>
      <a:accent5>
        <a:srgbClr val="AACEFF"/>
      </a:accent5>
      <a:accent6>
        <a:srgbClr val="13D1B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8028</Words>
  <Application>Microsoft Macintosh PowerPoint</Application>
  <PresentationFormat>Custom</PresentationFormat>
  <Paragraphs>494</Paragraphs>
  <Slides>36</Slides>
  <Notes>36</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Helvetica Neue</vt:lpstr>
      <vt:lpstr>Quattrocento Sans</vt:lpstr>
      <vt:lpstr>Calibri</vt:lpstr>
      <vt:lpstr>Arial</vt:lpstr>
      <vt:lpstr>21_BasicWhite - Title</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Getting Started on your Essays</vt:lpstr>
      <vt:lpstr>The Process</vt:lpstr>
      <vt:lpstr>PowerPoint Presentation</vt:lpstr>
      <vt:lpstr>PowerPoint Presentation</vt:lpstr>
      <vt:lpstr>PowerPoint Presentation</vt:lpstr>
      <vt:lpstr>Make it Easier</vt:lpstr>
      <vt:lpstr>Easier Each Time</vt:lpstr>
      <vt:lpstr>Writing Center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modified xsi:type="dcterms:W3CDTF">2024-02-06T21:28:57Z</dcterms:modified>
</cp:coreProperties>
</file>